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31" r:id="rId6"/>
  </p:sldMasterIdLst>
  <p:notesMasterIdLst>
    <p:notesMasterId r:id="rId30"/>
  </p:notesMasterIdLst>
  <p:handoutMasterIdLst>
    <p:handoutMasterId r:id="rId31"/>
  </p:handoutMasterIdLst>
  <p:sldIdLst>
    <p:sldId id="291" r:id="rId7"/>
    <p:sldId id="441" r:id="rId8"/>
    <p:sldId id="286" r:id="rId9"/>
    <p:sldId id="257" r:id="rId10"/>
    <p:sldId id="259" r:id="rId11"/>
    <p:sldId id="260" r:id="rId12"/>
    <p:sldId id="261" r:id="rId13"/>
    <p:sldId id="273" r:id="rId14"/>
    <p:sldId id="274" r:id="rId15"/>
    <p:sldId id="262" r:id="rId16"/>
    <p:sldId id="263" r:id="rId17"/>
    <p:sldId id="264" r:id="rId18"/>
    <p:sldId id="265" r:id="rId19"/>
    <p:sldId id="266" r:id="rId20"/>
    <p:sldId id="292" r:id="rId21"/>
    <p:sldId id="293" r:id="rId22"/>
    <p:sldId id="268" r:id="rId23"/>
    <p:sldId id="269" r:id="rId24"/>
    <p:sldId id="271" r:id="rId25"/>
    <p:sldId id="258" r:id="rId26"/>
    <p:sldId id="296" r:id="rId27"/>
    <p:sldId id="294" r:id="rId28"/>
    <p:sldId id="298" r:id="rId29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333E48"/>
    <a:srgbClr val="00C1DE"/>
    <a:srgbClr val="FF6B00"/>
    <a:srgbClr val="E5ECEB"/>
    <a:srgbClr val="95D600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A74726-DA50-46B6-9B31-20D1A74CDECD}" v="14" dt="2021-08-03T13:06:29.943"/>
    <p1510:client id="{91B006DF-6A21-4418-B38B-CEA6BEBA3C68}" v="1" dt="2021-08-02T15:40:24.064"/>
    <p1510:client id="{9C272B75-B880-4880-BE0F-C5429BC2C222}" v="1" dt="2021-08-03T12:48:43.719"/>
    <p1510:client id="{BB856641-32DD-4AF2-A2E7-46D3A5E8A407}" v="3" dt="2021-08-03T12:33:42.753"/>
    <p1510:client id="{D8766430-8C99-4339-AFBF-1DE4E3F333C6}" v="1" dt="2021-08-02T14:13:42.917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66608" autoAdjust="0"/>
  </p:normalViewPr>
  <p:slideViewPr>
    <p:cSldViewPr snapToGrid="0">
      <p:cViewPr varScale="1">
        <p:scale>
          <a:sx n="50" d="100"/>
          <a:sy n="50" d="100"/>
        </p:scale>
        <p:origin x="750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presProps" Target="pres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\Documents\Teaching\Book%20Writin'\Advanced%20RL78%20Book\Chapters\Ch6\Dean_Ch%206%20-%20Algorithm%20and%20Source-Level%20Optimizations%20.docx!_1439362725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acos(X)</a:t>
            </a:r>
          </a:p>
        </c:rich>
      </c:tx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'[Worksheet in C  Users Alex Documents Teaching Book Writin'' Advanced RL78 Book Chapters Ch6 Dean_Ch 6 - Algorithm and Source-Level Optimizations .docx]Arccos'!$B$1</c:f>
              <c:strCache>
                <c:ptCount val="1"/>
                <c:pt idx="0">
                  <c:v>arcos(X)</c:v>
                </c:pt>
              </c:strCache>
            </c:strRef>
          </c:tx>
          <c:marker>
            <c:symbol val="none"/>
          </c:marker>
          <c:xVal>
            <c:numRef>
              <c:f>'[Worksheet in C  Users Alex Documents Teaching Book Writin'' Advanced RL78 Book Chapters Ch6 Dean_Ch 6 - Algorithm and Source-Level Optimizations .docx]Arccos'!$A$2:$A$40</c:f>
              <c:numCache>
                <c:formatCode>General</c:formatCode>
                <c:ptCount val="39"/>
                <c:pt idx="0">
                  <c:v>-1</c:v>
                </c:pt>
                <c:pt idx="1">
                  <c:v>-0.99</c:v>
                </c:pt>
                <c:pt idx="2">
                  <c:v>-0.98</c:v>
                </c:pt>
                <c:pt idx="3">
                  <c:v>-0.97</c:v>
                </c:pt>
                <c:pt idx="4">
                  <c:v>-0.96</c:v>
                </c:pt>
                <c:pt idx="5">
                  <c:v>-0.95</c:v>
                </c:pt>
                <c:pt idx="6">
                  <c:v>-0.94</c:v>
                </c:pt>
                <c:pt idx="7">
                  <c:v>-0.93</c:v>
                </c:pt>
                <c:pt idx="8">
                  <c:v>-0.92</c:v>
                </c:pt>
                <c:pt idx="9">
                  <c:v>-0.91</c:v>
                </c:pt>
                <c:pt idx="10">
                  <c:v>-0.9</c:v>
                </c:pt>
                <c:pt idx="11">
                  <c:v>-0.8</c:v>
                </c:pt>
                <c:pt idx="12">
                  <c:v>-0.7</c:v>
                </c:pt>
                <c:pt idx="13">
                  <c:v>-0.6</c:v>
                </c:pt>
                <c:pt idx="14">
                  <c:v>-0.5</c:v>
                </c:pt>
                <c:pt idx="15">
                  <c:v>-0.4</c:v>
                </c:pt>
                <c:pt idx="16">
                  <c:v>-0.3</c:v>
                </c:pt>
                <c:pt idx="17">
                  <c:v>-0.2</c:v>
                </c:pt>
                <c:pt idx="18">
                  <c:v>-0.1</c:v>
                </c:pt>
                <c:pt idx="19">
                  <c:v>0</c:v>
                </c:pt>
                <c:pt idx="20">
                  <c:v>0.1</c:v>
                </c:pt>
                <c:pt idx="21">
                  <c:v>0.2</c:v>
                </c:pt>
                <c:pt idx="22">
                  <c:v>0.3</c:v>
                </c:pt>
                <c:pt idx="23">
                  <c:v>0.4</c:v>
                </c:pt>
                <c:pt idx="24">
                  <c:v>0.5</c:v>
                </c:pt>
                <c:pt idx="25">
                  <c:v>0.6</c:v>
                </c:pt>
                <c:pt idx="26">
                  <c:v>0.7</c:v>
                </c:pt>
                <c:pt idx="27">
                  <c:v>0.8</c:v>
                </c:pt>
                <c:pt idx="28">
                  <c:v>0.9</c:v>
                </c:pt>
                <c:pt idx="29">
                  <c:v>0.91</c:v>
                </c:pt>
                <c:pt idx="30">
                  <c:v>0.92</c:v>
                </c:pt>
                <c:pt idx="31">
                  <c:v>0.93</c:v>
                </c:pt>
                <c:pt idx="32">
                  <c:v>0.94</c:v>
                </c:pt>
                <c:pt idx="33">
                  <c:v>0.95</c:v>
                </c:pt>
                <c:pt idx="34">
                  <c:v>0.96</c:v>
                </c:pt>
                <c:pt idx="35">
                  <c:v>0.97</c:v>
                </c:pt>
                <c:pt idx="36">
                  <c:v>0.98</c:v>
                </c:pt>
                <c:pt idx="37">
                  <c:v>0.99</c:v>
                </c:pt>
                <c:pt idx="38">
                  <c:v>1</c:v>
                </c:pt>
              </c:numCache>
            </c:numRef>
          </c:xVal>
          <c:yVal>
            <c:numRef>
              <c:f>'[Worksheet in C  Users Alex Documents Teaching Book Writin'' Advanced RL78 Book Chapters Ch6 Dean_Ch 6 - Algorithm and Source-Level Optimizations .docx]Arccos'!$B$2:$B$40</c:f>
              <c:numCache>
                <c:formatCode>General</c:formatCode>
                <c:ptCount val="39"/>
                <c:pt idx="0">
                  <c:v>3.1415926535897931</c:v>
                </c:pt>
                <c:pt idx="1">
                  <c:v>3.0000531802653656</c:v>
                </c:pt>
                <c:pt idx="2">
                  <c:v>2.9412578112666736</c:v>
                </c:pt>
                <c:pt idx="3">
                  <c:v>2.8960271360745011</c:v>
                </c:pt>
                <c:pt idx="4">
                  <c:v>2.8577985443814651</c:v>
                </c:pt>
                <c:pt idx="5">
                  <c:v>2.8240322242982714</c:v>
                </c:pt>
                <c:pt idx="6">
                  <c:v>2.793426632316832</c:v>
                </c:pt>
                <c:pt idx="7">
                  <c:v>2.7652091712720654</c:v>
                </c:pt>
                <c:pt idx="8">
                  <c:v>2.7388768120091314</c:v>
                </c:pt>
                <c:pt idx="9">
                  <c:v>2.7140803886449238</c:v>
                </c:pt>
                <c:pt idx="10">
                  <c:v>2.6905658417935303</c:v>
                </c:pt>
                <c:pt idx="11">
                  <c:v>2.4980915447965089</c:v>
                </c:pt>
                <c:pt idx="12">
                  <c:v>2.3461938234056499</c:v>
                </c:pt>
                <c:pt idx="13">
                  <c:v>2.2142974355881808</c:v>
                </c:pt>
                <c:pt idx="14">
                  <c:v>2.0943951023931957</c:v>
                </c:pt>
                <c:pt idx="15">
                  <c:v>1.9823131728623846</c:v>
                </c:pt>
                <c:pt idx="16">
                  <c:v>1.8754889808102941</c:v>
                </c:pt>
                <c:pt idx="17">
                  <c:v>1.7721542475852274</c:v>
                </c:pt>
                <c:pt idx="18">
                  <c:v>1.6709637479564563</c:v>
                </c:pt>
                <c:pt idx="19">
                  <c:v>1.5707963267948966</c:v>
                </c:pt>
                <c:pt idx="20">
                  <c:v>1.4706289056333368</c:v>
                </c:pt>
                <c:pt idx="21">
                  <c:v>1.3694384060045657</c:v>
                </c:pt>
                <c:pt idx="22">
                  <c:v>1.266103672779499</c:v>
                </c:pt>
                <c:pt idx="23">
                  <c:v>1.1592794807274085</c:v>
                </c:pt>
                <c:pt idx="24">
                  <c:v>1.0471975511965976</c:v>
                </c:pt>
                <c:pt idx="25">
                  <c:v>0.92729521800161219</c:v>
                </c:pt>
                <c:pt idx="26">
                  <c:v>0.79539883018414348</c:v>
                </c:pt>
                <c:pt idx="27">
                  <c:v>0.64350110879328426</c:v>
                </c:pt>
                <c:pt idx="28">
                  <c:v>0.45102681179626236</c:v>
                </c:pt>
                <c:pt idx="29">
                  <c:v>0.42751226494486949</c:v>
                </c:pt>
                <c:pt idx="30">
                  <c:v>0.40271584158066132</c:v>
                </c:pt>
                <c:pt idx="31">
                  <c:v>0.37638348231772811</c:v>
                </c:pt>
                <c:pt idx="32">
                  <c:v>0.34816602127296092</c:v>
                </c:pt>
                <c:pt idx="33">
                  <c:v>0.31756042929152151</c:v>
                </c:pt>
                <c:pt idx="34">
                  <c:v>0.28379410920832804</c:v>
                </c:pt>
                <c:pt idx="35">
                  <c:v>0.24556551751529199</c:v>
                </c:pt>
                <c:pt idx="36">
                  <c:v>0.20033484232311971</c:v>
                </c:pt>
                <c:pt idx="37">
                  <c:v>0.14153947332442729</c:v>
                </c:pt>
                <c:pt idx="38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926-4CAC-B0BB-2D51BE00FD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7103232"/>
        <c:axId val="157105152"/>
      </c:scatterChart>
      <c:valAx>
        <c:axId val="157103232"/>
        <c:scaling>
          <c:orientation val="minMax"/>
          <c:max val="1"/>
          <c:min val="-1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X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57105152"/>
        <c:crosses val="autoZero"/>
        <c:crossBetween val="midCat"/>
        <c:majorUnit val="0.5"/>
        <c:minorUnit val="0.1"/>
      </c:valAx>
      <c:valAx>
        <c:axId val="15710515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57103232"/>
        <c:crossesAt val="-1"/>
        <c:crossBetween val="midCat"/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11/18/2021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0207BF-AB0A-424B-8E90-D674C2B5BF7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40820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B97E7-61D0-47FB-8A84-EED3CDACECA1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64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B97E7-61D0-47FB-8A84-EED3CDACECA1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64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B97E7-61D0-47FB-8A84-EED3CDACECA1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64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B97E7-61D0-47FB-8A84-EED3CDACECA1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64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B97E7-61D0-47FB-8A84-EED3CDACECA1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64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B631C-2390-4D07-BBF8-CF4C6FD9B80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3011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B631C-2390-4D07-BBF8-CF4C6FD9B80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53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B631C-2390-4D07-BBF8-CF4C6FD9B80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3815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0207BF-AB0A-424B-8E90-D674C2B5BF75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4874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>
            <a:extLst>
              <a:ext uri="{FF2B5EF4-FFF2-40B4-BE49-F238E27FC236}">
                <a16:creationId xmlns:a16="http://schemas.microsoft.com/office/drawing/2014/main" id="{516C1422-85A1-564D-A764-8011C09BC2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473C604-78E2-8746-95AF-3A1BD13D1B85}" type="slidenum">
              <a:rPr lang="en-US" altLang="en-US" sz="1300"/>
              <a:pPr>
                <a:spcBef>
                  <a:spcPct val="0"/>
                </a:spcBef>
              </a:pPr>
              <a:t>2</a:t>
            </a:fld>
            <a:endParaRPr lang="en-US" altLang="en-US" sz="1300" dirty="0"/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CFA283B3-98F9-354A-AC44-B554D6E4A5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1" name="Rectangle 3">
            <a:extLst>
              <a:ext uri="{FF2B5EF4-FFF2-40B4-BE49-F238E27FC236}">
                <a16:creationId xmlns:a16="http://schemas.microsoft.com/office/drawing/2014/main" id="{CD10E155-59CB-5842-BAA2-1B9C8ED780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8095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0B4F9-F56B-4B1F-A7F6-68D0E6BDFCA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5589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B97E7-61D0-47FB-8A84-EED3CDACECA1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12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B631C-2390-4D07-BBF8-CF4C6FD9B80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73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B631C-2390-4D07-BBF8-CF4C6FD9B80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429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698500"/>
            <a:ext cx="6056313" cy="34083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examine a math-intensive</a:t>
            </a:r>
            <a:r>
              <a:rPr lang="en-US" baseline="0" dirty="0"/>
              <a:t> program which we will use to evaluate program optimization performed by the compiler.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B97E7-61D0-47FB-8A84-EED3CDACECA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860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698500"/>
            <a:ext cx="6056313" cy="34083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distance calculation function involves the use of many floating point</a:t>
            </a:r>
            <a:r>
              <a:rPr lang="en-US" baseline="0" dirty="0"/>
              <a:t> math operations, </a:t>
            </a:r>
            <a:r>
              <a:rPr lang="en-US" dirty="0"/>
              <a:t>including</a:t>
            </a:r>
            <a:r>
              <a:rPr lang="en-US" baseline="0" dirty="0"/>
              <a:t> several trig functions.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B97E7-61D0-47FB-8A84-EED3CDACECA1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930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B97E7-61D0-47FB-8A84-EED3CDACECA1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64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E556DF-BE24-BB47-9FD2-350D67DC1C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-1"/>
            <a:ext cx="12193200" cy="6858002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DB56EA-EFE9-874F-97FF-66B32F665BC9}"/>
              </a:ext>
            </a:extLst>
          </p:cNvPr>
          <p:cNvSpPr>
            <a:spLocks/>
          </p:cNvSpPr>
          <p:nvPr userDrawn="1"/>
        </p:nvSpPr>
        <p:spPr>
          <a:xfrm rot="5400000">
            <a:off x="2666400" y="-2667600"/>
            <a:ext cx="6858000" cy="121932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834CFF-8E93-2347-9547-EC508DDB30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DE2A1EC-11A7-6C45-AE97-813BACFCF89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490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hydrozoan&#10;&#10;Description automatically generated">
            <a:extLst>
              <a:ext uri="{FF2B5EF4-FFF2-40B4-BE49-F238E27FC236}">
                <a16:creationId xmlns:a16="http://schemas.microsoft.com/office/drawing/2014/main" id="{74A8AC8F-8A23-E644-ABCA-8318EFE232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77"/>
            <a:ext cx="12193200" cy="685867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75CEC7D-A359-1740-9727-7D6F154D85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C9308F2-C30B-4E4F-9DA5-A1A86F5F74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75A4ED9-47E4-4F44-AAD7-16DA7F418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22732B47-45F3-C946-9945-2403B1618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18CCECB-9B2C-4F40-93A1-3FF9264650A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9DE32C43-10DC-6D45-AAC5-F6B8ED9985E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874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laser, light, scene&#10;&#10;Description automatically generated">
            <a:extLst>
              <a:ext uri="{FF2B5EF4-FFF2-40B4-BE49-F238E27FC236}">
                <a16:creationId xmlns:a16="http://schemas.microsoft.com/office/drawing/2014/main" id="{566CB7B2-10D4-7544-8B87-EFB12B4451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0"/>
            <a:ext cx="121932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D297C4-855A-9540-843B-CC587D9FD8C1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15D5131B-4C51-1F44-B7F4-6CA8B239F63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51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sky, city, night&#10;&#10;Description automatically generated">
            <a:extLst>
              <a:ext uri="{FF2B5EF4-FFF2-40B4-BE49-F238E27FC236}">
                <a16:creationId xmlns:a16="http://schemas.microsoft.com/office/drawing/2014/main" id="{373ACAC4-F57F-F549-85F2-65FF12CC25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0"/>
            <a:ext cx="12193200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B835CB-DD8C-F446-83CE-32ACFB0217A0}"/>
              </a:ext>
            </a:extLst>
          </p:cNvPr>
          <p:cNvSpPr/>
          <p:nvPr userDrawn="1"/>
        </p:nvSpPr>
        <p:spPr>
          <a:xfrm>
            <a:off x="-1200" y="0"/>
            <a:ext cx="12193200" cy="6857998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E2E6ED93-C5DD-684E-B1BE-4080D175C89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302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4782D4B3-E72D-F041-ABD0-1372C0EBFB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0"/>
            <a:ext cx="121932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3CED656-9AD2-7747-9AF1-F75EAE25A4FC}"/>
              </a:ext>
            </a:extLst>
          </p:cNvPr>
          <p:cNvSpPr/>
          <p:nvPr userDrawn="1"/>
        </p:nvSpPr>
        <p:spPr>
          <a:xfrm>
            <a:off x="0" y="-3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3812FE35-0376-054E-A535-66C3377FC40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566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lur, light&#10;&#10;Description automatically generated">
            <a:extLst>
              <a:ext uri="{FF2B5EF4-FFF2-40B4-BE49-F238E27FC236}">
                <a16:creationId xmlns:a16="http://schemas.microsoft.com/office/drawing/2014/main" id="{2C9049B0-0B94-BD42-824D-B6D9FACBA8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-1"/>
            <a:ext cx="12193200" cy="685800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C9285AD-6427-0B46-A0F2-1DCB911CA9CC}"/>
              </a:ext>
            </a:extLst>
          </p:cNvPr>
          <p:cNvSpPr/>
          <p:nvPr userDrawn="1"/>
        </p:nvSpPr>
        <p:spPr>
          <a:xfrm>
            <a:off x="0" y="-3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BE181728-95E0-D942-934C-22837439CA1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794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CF1BEC-2CAF-7649-A00C-2845946E67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0"/>
            <a:ext cx="12193200" cy="6858001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841289-60D1-7948-9778-C9FCBEABBE6A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3437A559-6F71-E24B-8877-CF29E1842AA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789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BE12DA-8290-CF4B-976D-F9128AA4E4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-1"/>
            <a:ext cx="12193200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A7D91F-FDE8-064E-A3E9-D2C0020634A8}"/>
              </a:ext>
            </a:extLst>
          </p:cNvPr>
          <p:cNvSpPr/>
          <p:nvPr userDrawn="1"/>
        </p:nvSpPr>
        <p:spPr>
          <a:xfrm>
            <a:off x="-1200" y="-2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3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DB13CEFF-559B-FB4C-A2FE-263C6B46C7C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097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58C025E6-8226-464D-867E-1C3F7CD526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BE7B51-ECA1-FA4D-BCAA-2BAA2A4A3ED4}"/>
              </a:ext>
            </a:extLst>
          </p:cNvPr>
          <p:cNvSpPr/>
          <p:nvPr userDrawn="1"/>
        </p:nvSpPr>
        <p:spPr>
          <a:xfrm>
            <a:off x="3510116" y="1"/>
            <a:ext cx="8681883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F4023BA9-1025-B342-8C96-782CC118DC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476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ED8F0C-28F2-8A42-9D40-7084C9FFD7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353" y="0"/>
            <a:ext cx="12212707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6677CF-4019-3745-AE17-170FFE5A9470}"/>
              </a:ext>
            </a:extLst>
          </p:cNvPr>
          <p:cNvSpPr/>
          <p:nvPr userDrawn="1"/>
        </p:nvSpPr>
        <p:spPr>
          <a:xfrm>
            <a:off x="0" y="0"/>
            <a:ext cx="12202354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97F8A816-849A-F64A-9212-F0A7C735F9D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209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ircuit, electronics, night&#10;&#10;Description automatically generated">
            <a:extLst>
              <a:ext uri="{FF2B5EF4-FFF2-40B4-BE49-F238E27FC236}">
                <a16:creationId xmlns:a16="http://schemas.microsoft.com/office/drawing/2014/main" id="{0CFC14C8-0981-E345-B10D-84223FB4CE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-1"/>
            <a:ext cx="12193200" cy="685800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42CAB4-5A61-4A44-9A1E-BC9746ED65BA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066775FA-2E3A-3B47-AC4A-682D27F2218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028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F60B99-6BFE-2D40-895F-0F084FEC4E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12191327" cy="685800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5A56ACD-80AA-D441-B2FA-F252F126F050}"/>
              </a:ext>
            </a:extLst>
          </p:cNvPr>
          <p:cNvSpPr>
            <a:spLocks/>
          </p:cNvSpPr>
          <p:nvPr userDrawn="1"/>
        </p:nvSpPr>
        <p:spPr>
          <a:xfrm rot="5400000">
            <a:off x="2666400" y="-2667600"/>
            <a:ext cx="6858000" cy="121932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FB81D85-C6D9-464F-970F-8B449E6B37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687E4BC-2B2B-B045-B01E-E0001545D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59F83AF-D8A4-3D48-9AAD-FC11BC3D96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6CAA01D4-228A-2D47-8D6D-23BE3048C2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A92CF2F3-D508-734C-A803-AEC0A192B1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7274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, blue, star, bright&#10;&#10;Description automatically generated">
            <a:extLst>
              <a:ext uri="{FF2B5EF4-FFF2-40B4-BE49-F238E27FC236}">
                <a16:creationId xmlns:a16="http://schemas.microsoft.com/office/drawing/2014/main" id="{FB37B42A-7042-E140-A580-6034CB5856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-2"/>
            <a:ext cx="121932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9646DD-15B4-6F44-9224-549BD8C15001}"/>
              </a:ext>
            </a:extLst>
          </p:cNvPr>
          <p:cNvSpPr/>
          <p:nvPr userDrawn="1"/>
        </p:nvSpPr>
        <p:spPr>
          <a:xfrm>
            <a:off x="-1200" y="-3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F9FBE488-91F7-1942-A89D-FB17FE084C3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411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BEC0F4-29B3-1844-A206-E9978DDC95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0"/>
            <a:ext cx="12193200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BA66D4-F829-5348-B094-D86162A17157}"/>
              </a:ext>
            </a:extLst>
          </p:cNvPr>
          <p:cNvSpPr/>
          <p:nvPr userDrawn="1"/>
        </p:nvSpPr>
        <p:spPr>
          <a:xfrm>
            <a:off x="-600" y="-3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BDDBD7D5-08A7-D64A-8871-2D7A78BACF8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076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0AFABCE9-6BC8-E741-B725-757DD8CDEF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3200" cy="6861157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30656C-1B23-0749-AD6A-14502D71E9B2}"/>
              </a:ext>
            </a:extLst>
          </p:cNvPr>
          <p:cNvSpPr/>
          <p:nvPr userDrawn="1"/>
        </p:nvSpPr>
        <p:spPr>
          <a:xfrm>
            <a:off x="-600" y="1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6B5A3F7D-62C2-2F4F-A74E-62524C8DDF0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687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0CD7DAB-58BC-C442-ABC0-6D7414DFC2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CDE2EBD-0FA3-D24B-AC33-4F98A57EE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F51B5E8-1A64-CC4C-8297-18A3B49396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0" name="TextBox 20">
            <a:extLst>
              <a:ext uri="{FF2B5EF4-FFF2-40B4-BE49-F238E27FC236}">
                <a16:creationId xmlns:a16="http://schemas.microsoft.com/office/drawing/2014/main" id="{CF3F483E-C28F-8C43-8AF4-54DEBAF1D61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7273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F5B06E-F6A0-3B43-AD64-568F71E241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73DAA08-2A8E-BC49-A908-D83D95CBF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18585A9-CBDE-FB4B-A656-FBBD0B0CAA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366692D-059F-E843-B530-FFE3E2135C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9" name="TextBox 20">
            <a:extLst>
              <a:ext uri="{FF2B5EF4-FFF2-40B4-BE49-F238E27FC236}">
                <a16:creationId xmlns:a16="http://schemas.microsoft.com/office/drawing/2014/main" id="{84D08BDA-0B34-A84B-B3A0-9DE0D5EB961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992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353FD8-3FBF-E340-8B41-D553C61637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602B157-BA2E-444C-B53E-75E5005648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7FC899D-8C55-104D-89CA-EA4FCE459E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C852A8C-3865-AA4E-82F7-750F6C6DD68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0" name="TextBox 20">
            <a:extLst>
              <a:ext uri="{FF2B5EF4-FFF2-40B4-BE49-F238E27FC236}">
                <a16:creationId xmlns:a16="http://schemas.microsoft.com/office/drawing/2014/main" id="{8F84B417-FBBD-D54C-B0DE-4D62AABBD4C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0419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79425" y="1554489"/>
            <a:ext cx="11233150" cy="455323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 userDrawn="1"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 userDrawn="1">
            <p:ph idx="1"/>
          </p:nvPr>
        </p:nvSpPr>
        <p:spPr>
          <a:xfrm>
            <a:off x="479426" y="2373786"/>
            <a:ext cx="3372644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 userDrawn="1">
            <p:ph idx="17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 userDrawn="1">
            <p:ph idx="18"/>
          </p:nvPr>
        </p:nvSpPr>
        <p:spPr>
          <a:xfrm>
            <a:off x="8300113" y="2373786"/>
            <a:ext cx="3412462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0F1145-3FE1-6D42-AA8B-F8E06EB9F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1" y="0"/>
            <a:ext cx="12192442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D2F924C-135F-554D-93F0-AB47D68FAEB2}"/>
              </a:ext>
            </a:extLst>
          </p:cNvPr>
          <p:cNvSpPr/>
          <p:nvPr userDrawn="1"/>
        </p:nvSpPr>
        <p:spPr>
          <a:xfrm rot="16200000">
            <a:off x="6027000" y="693001"/>
            <a:ext cx="6858000" cy="5472000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406E79-E2B4-C342-8DB2-4D2D3C2FAA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28F18B9-825A-C643-BA5E-9620354031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9634863-0C8B-5F4F-B35A-4D468E8ECB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921999B-E167-3C4E-A8F5-820963AA112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70BF6488-6104-D74D-BDA7-9A5F46DE19C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4023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299119" y="2372564"/>
            <a:ext cx="3413455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415863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79425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4406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1"/>
            <a:ext cx="8296540" cy="44406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4432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7" y="1629597"/>
            <a:ext cx="2674937" cy="444348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79425" y="1629287"/>
            <a:ext cx="8348664" cy="444326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455198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836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28AC5A-7EFB-CA43-8A9B-3B442C5C9A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C1198ECC-03BB-F84C-8B27-CF6053626C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0" name="TextBox 20">
            <a:extLst>
              <a:ext uri="{FF2B5EF4-FFF2-40B4-BE49-F238E27FC236}">
                <a16:creationId xmlns:a16="http://schemas.microsoft.com/office/drawing/2014/main" id="{2EFD6F9F-6DEB-6F4D-BE5A-D3540160B3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A82B8D-79F0-2840-A348-51E15B608C5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952143"/>
            <a:ext cx="4655186" cy="569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Danke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谢谢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ありがとう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감사합니다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धन्यवाद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8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8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8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800" dirty="0">
                <a:solidFill>
                  <a:schemeClr val="bg1"/>
                </a:solidFill>
              </a:rPr>
            </a:br>
            <a:r>
              <a:rPr lang="he-IL" altLang="en-US" sz="2800" dirty="0">
                <a:solidFill>
                  <a:schemeClr val="bg1"/>
                </a:solidFill>
              </a:rPr>
              <a:t>תודה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273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511E887-F2DD-9743-B321-E6625A63F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F5F647F-3DD2-E04B-AC85-5BB3FF0999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9" name="TextBox 20">
            <a:extLst>
              <a:ext uri="{FF2B5EF4-FFF2-40B4-BE49-F238E27FC236}">
                <a16:creationId xmlns:a16="http://schemas.microsoft.com/office/drawing/2014/main" id="{1BE84E2F-085C-6E4E-8174-736F84DE3A1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30E328-7BED-1141-A027-0EEE09BB1F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952143"/>
            <a:ext cx="4655186" cy="569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Danke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谢谢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ありがとう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감사합니다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धन्यवाद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8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8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8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800" dirty="0">
                <a:solidFill>
                  <a:schemeClr val="bg1"/>
                </a:solidFill>
              </a:rPr>
            </a:br>
            <a:r>
              <a:rPr lang="he-IL" altLang="en-US" sz="2800" dirty="0">
                <a:solidFill>
                  <a:schemeClr val="bg1"/>
                </a:solidFill>
              </a:rPr>
              <a:t>תודה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4466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3539DD-CEDA-3A48-A36A-6D3775392A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9" name="Picture 8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5C774FB-6A72-C34E-AAAD-07547EC963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870DFC52-AE4C-654B-A714-C2006FAE041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16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925CD4-06B7-E24D-8A2A-BE1E27E8BC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3200" cy="6858000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8F9D61-0E18-934E-80CB-8ABCE713AF08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99000">
                <a:schemeClr val="tx1">
                  <a:alpha val="20000"/>
                </a:scheme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B5F76A5-92C3-DF4A-993D-C79C93E531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2F45A70-6A1D-5943-8B02-201099588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1CCBE84-A3EE-DA41-BB17-C2EE027C0E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67C7E9E-E74C-0547-868F-423E4E2194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1652C07E-440A-CE41-9DBD-125723A40F1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205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720845-44B5-8345-A55E-DF3DBAF7C2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9" name="Picture 8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A3F307A-54EB-9747-ABE8-8A816CDDD8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EA133D04-5236-D641-B03F-0BE645CEB92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0506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638" y="6495779"/>
            <a:ext cx="3735768" cy="2264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 hasCustomPrompt="1"/>
          </p:nvPr>
        </p:nvSpPr>
        <p:spPr>
          <a:xfrm>
            <a:off x="900235" y="1440000"/>
            <a:ext cx="11040000" cy="1920000"/>
          </a:xfrm>
        </p:spPr>
        <p:txBody>
          <a:bodyPr lIns="0" tIns="0" rIns="0" bIns="0">
            <a:normAutofit/>
          </a:bodyPr>
          <a:lstStyle>
            <a:lvl1pPr algn="r">
              <a:defRPr sz="48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kumimoji="0" lang="en-GB" dirty="0"/>
              <a:t>Click to Edit Title</a:t>
            </a:r>
            <a:endParaRPr kumimoji="0" lang="en-US" dirty="0"/>
          </a:p>
        </p:txBody>
      </p:sp>
      <p:sp>
        <p:nvSpPr>
          <p:cNvPr id="20" name="Subtitle 19"/>
          <p:cNvSpPr>
            <a:spLocks noGrp="1"/>
          </p:cNvSpPr>
          <p:nvPr>
            <p:ph type="subTitle" idx="1" hasCustomPrompt="1"/>
          </p:nvPr>
        </p:nvSpPr>
        <p:spPr>
          <a:xfrm>
            <a:off x="900235" y="3600000"/>
            <a:ext cx="11040000" cy="960000"/>
          </a:xfrm>
        </p:spPr>
        <p:txBody>
          <a:bodyPr lIns="0" tIns="0" rIns="0"/>
          <a:lstStyle>
            <a:lvl1pPr marL="36576" indent="0" algn="r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GB" dirty="0"/>
              <a:t>Click to edit subtitle</a:t>
            </a:r>
            <a:endParaRPr kumimoji="0"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638" y="6495779"/>
            <a:ext cx="3735768" cy="22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7416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545" y="6313933"/>
            <a:ext cx="1164886" cy="36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6977"/>
      </p:ext>
    </p:extLst>
  </p:cSld>
  <p:clrMapOvr>
    <a:masterClrMapping/>
  </p:clrMapOvr>
  <p:transition>
    <p:pull dir="ru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0" lang="en-GB" dirty="0"/>
              <a:t>Click to Edit Title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2" y="1440000"/>
            <a:ext cx="5275712" cy="4680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GB" dirty="0"/>
              <a:t>Click to edit text</a:t>
            </a:r>
          </a:p>
          <a:p>
            <a:pPr lvl="1" eaLnBrk="1" latinLnBrk="0" hangingPunct="1"/>
            <a:r>
              <a:rPr lang="en-GB" dirty="0"/>
              <a:t>Second level</a:t>
            </a:r>
          </a:p>
          <a:p>
            <a:pPr lvl="2" eaLnBrk="1" latinLnBrk="0" hangingPunct="1"/>
            <a:r>
              <a:rPr lang="en-GB" dirty="0"/>
              <a:t>Third level</a:t>
            </a:r>
          </a:p>
          <a:p>
            <a:pPr lvl="3" eaLnBrk="1" latinLnBrk="0" hangingPunct="1"/>
            <a:r>
              <a:rPr lang="en-GB" dirty="0"/>
              <a:t>Fourth level</a:t>
            </a:r>
          </a:p>
          <a:p>
            <a:pPr lvl="4" eaLnBrk="1" latinLnBrk="0" hangingPunct="1"/>
            <a:r>
              <a:rPr lang="en-GB" dirty="0"/>
              <a:t>Fifth level</a:t>
            </a:r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77782" y="1440000"/>
            <a:ext cx="5562551" cy="4680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GB" dirty="0"/>
              <a:t>Click to edit text</a:t>
            </a:r>
          </a:p>
          <a:p>
            <a:pPr lvl="1" eaLnBrk="1" latinLnBrk="0" hangingPunct="1"/>
            <a:r>
              <a:rPr lang="en-GB" dirty="0"/>
              <a:t>Second level</a:t>
            </a:r>
          </a:p>
          <a:p>
            <a:pPr lvl="2" eaLnBrk="1" latinLnBrk="0" hangingPunct="1"/>
            <a:r>
              <a:rPr lang="en-GB" dirty="0"/>
              <a:t>Third level</a:t>
            </a:r>
          </a:p>
          <a:p>
            <a:pPr lvl="3" eaLnBrk="1" latinLnBrk="0" hangingPunct="1"/>
            <a:r>
              <a:rPr lang="en-GB" dirty="0"/>
              <a:t>Fourth level</a:t>
            </a:r>
          </a:p>
          <a:p>
            <a:pPr lvl="4" eaLnBrk="1" latinLnBrk="0" hangingPunct="1"/>
            <a:r>
              <a:rPr lang="en-GB" dirty="0"/>
              <a:t>Fifth level</a:t>
            </a:r>
            <a:endParaRPr kumimoji="0"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545" y="6313933"/>
            <a:ext cx="1164886" cy="36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32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494321-DD87-0D4B-AEA1-CB80E36808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1"/>
            <a:ext cx="12193200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794735" y="460734"/>
            <a:ext cx="6862654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8F4AA8-7F9E-7D41-BF94-4D811F55AC2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4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3210143-1056-7048-ADC6-41884B602F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964FB5B-BAC3-AC46-8166-1B8CCBE249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28C4AE80-A942-A94D-9D03-1C89C28629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C8B782A-A9C9-CA41-A2FF-1BC8DE03468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22" name="TextBox 20">
            <a:extLst>
              <a:ext uri="{FF2B5EF4-FFF2-40B4-BE49-F238E27FC236}">
                <a16:creationId xmlns:a16="http://schemas.microsoft.com/office/drawing/2014/main" id="{FCEEB435-8B36-4144-8E92-92682FE106A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688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D0AF51-EEA2-DE46-8B7D-7878323488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60" r="1770"/>
          <a:stretch/>
        </p:blipFill>
        <p:spPr>
          <a:xfrm>
            <a:off x="-600" y="0"/>
            <a:ext cx="12192000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797061" y="463062"/>
            <a:ext cx="6858000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C9E646E-904B-FE40-95AC-5DBD9EA1E9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C9BE8F-3B53-B24B-8202-E7DDC587BF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67B2024A-A0B8-5D48-B2AD-E9A66CF10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B0F255FF-9877-7447-84E8-B54342514A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AEE727D9-9D95-154F-8EEF-D353686DEB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096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D6984C-0C60-D246-AE94-A2AE6368F1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3200" cy="6857998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9BECDB-CC38-DF4D-907D-B3DFBF61DA05}"/>
              </a:ext>
            </a:extLst>
          </p:cNvPr>
          <p:cNvSpPr/>
          <p:nvPr userDrawn="1"/>
        </p:nvSpPr>
        <p:spPr>
          <a:xfrm>
            <a:off x="4498259" y="1"/>
            <a:ext cx="7693741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4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2AEACEA-CC36-0E44-8844-76898F890A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C60D2D7-6351-ED48-8D39-DF4D3B06FA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E0145AD-284C-9241-B886-C8320F329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17F1C36-0131-3143-8A0C-5B53D484B0F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22" name="TextBox 20">
            <a:extLst>
              <a:ext uri="{FF2B5EF4-FFF2-40B4-BE49-F238E27FC236}">
                <a16:creationId xmlns:a16="http://schemas.microsoft.com/office/drawing/2014/main" id="{97C82C88-5520-304D-9044-627C10A67F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50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B1347F1D-5F69-BB4F-AE1F-4C4F13186A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1"/>
            <a:ext cx="12193200" cy="68579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172924" y="-161079"/>
            <a:ext cx="6862654" cy="7175502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4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FCF4363-5E90-D047-9431-0DB690B3B2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0D5555E-95A7-C641-8EB5-0619DE2A3F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106C3B07-082E-DB42-B5EB-8FC5A1CED0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F64EEF4-B1ED-2544-B548-9FFD93EA66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73FB50C7-839A-F84D-ADC0-26A88F1AF62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536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041E3-D124-8440-B6B0-06A51A3090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1"/>
            <a:ext cx="121932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FF0996-2F0F-5B4A-AE7F-01949B340BCF}"/>
              </a:ext>
            </a:extLst>
          </p:cNvPr>
          <p:cNvSpPr/>
          <p:nvPr userDrawn="1"/>
        </p:nvSpPr>
        <p:spPr>
          <a:xfrm>
            <a:off x="3849329" y="1"/>
            <a:ext cx="8342671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5000">
                <a:srgbClr val="000000">
                  <a:alpha val="25000"/>
                </a:srgbClr>
              </a:gs>
              <a:gs pos="100000">
                <a:schemeClr val="tx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6BE3C52-00EF-C04D-93F3-7480251F27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85A9EDC-D6F8-D44D-A166-BF363AD0E8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3120599-1266-FE46-AC08-C11A2D8A77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A33934D-C896-5B4A-B1D6-BDDDB11E03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605CEBE1-EDEA-1145-9184-E339DB2CD8E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832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492125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C88DC1F2-A377-A943-9ABE-BD7E2F2C1811}"/>
              </a:ext>
            </a:extLst>
          </p:cNvPr>
          <p:cNvPicPr>
            <a:picLocks noChangeAspect="1"/>
          </p:cNvPicPr>
          <p:nvPr userDrawn="1"/>
        </p:nvPicPr>
        <p:blipFill>
          <a:blip r:embed="rId4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5847" y="6384924"/>
            <a:ext cx="879904" cy="274619"/>
          </a:xfrm>
          <a:prstGeom prst="rect">
            <a:avLst/>
          </a:prstGeom>
        </p:spPr>
      </p:pic>
      <p:sp>
        <p:nvSpPr>
          <p:cNvPr id="9" name="TextBox 20">
            <a:extLst>
              <a:ext uri="{FF2B5EF4-FFF2-40B4-BE49-F238E27FC236}">
                <a16:creationId xmlns:a16="http://schemas.microsoft.com/office/drawing/2014/main" id="{27B344F3-4498-5A4F-9DA2-CB9437A2536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rgbClr val="7F7F7F"/>
                </a:solidFill>
              </a:rPr>
              <a:t>© 2021 Arm</a:t>
            </a:r>
            <a:endParaRPr lang="en-US" altLang="en-US" sz="10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4" r:id="rId1"/>
    <p:sldLayoutId id="2147485515" r:id="rId2"/>
    <p:sldLayoutId id="2147485516" r:id="rId3"/>
    <p:sldLayoutId id="2147485517" r:id="rId4"/>
    <p:sldLayoutId id="2147485520" r:id="rId5"/>
    <p:sldLayoutId id="2147485521" r:id="rId6"/>
    <p:sldLayoutId id="2147485524" r:id="rId7"/>
    <p:sldLayoutId id="2147485522" r:id="rId8"/>
    <p:sldLayoutId id="2147485507" r:id="rId9"/>
    <p:sldLayoutId id="2147485525" r:id="rId10"/>
    <p:sldLayoutId id="2147485527" r:id="rId11"/>
    <p:sldLayoutId id="2147485528" r:id="rId12"/>
    <p:sldLayoutId id="2147485529" r:id="rId13"/>
    <p:sldLayoutId id="2147485530" r:id="rId14"/>
    <p:sldLayoutId id="2147485531" r:id="rId15"/>
    <p:sldLayoutId id="2147485532" r:id="rId16"/>
    <p:sldLayoutId id="2147485533" r:id="rId17"/>
    <p:sldLayoutId id="2147485534" r:id="rId18"/>
    <p:sldLayoutId id="2147485535" r:id="rId19"/>
    <p:sldLayoutId id="2147485536" r:id="rId20"/>
    <p:sldLayoutId id="2147485537" r:id="rId21"/>
    <p:sldLayoutId id="2147485538" r:id="rId22"/>
    <p:sldLayoutId id="2147485510" r:id="rId23"/>
    <p:sldLayoutId id="2147485436" r:id="rId24"/>
    <p:sldLayoutId id="2147485438" r:id="rId25"/>
    <p:sldLayoutId id="2147485440" r:id="rId26"/>
    <p:sldLayoutId id="2147485441" r:id="rId27"/>
    <p:sldLayoutId id="2147485442" r:id="rId28"/>
    <p:sldLayoutId id="2147485443" r:id="rId29"/>
    <p:sldLayoutId id="2147485444" r:id="rId30"/>
    <p:sldLayoutId id="2147485445" r:id="rId31"/>
    <p:sldLayoutId id="2147485446" r:id="rId32"/>
    <p:sldLayoutId id="2147485447" r:id="rId33"/>
    <p:sldLayoutId id="2147485448" r:id="rId34"/>
    <p:sldLayoutId id="2147485449" r:id="rId35"/>
    <p:sldLayoutId id="2147485450" r:id="rId36"/>
    <p:sldLayoutId id="2147485452" r:id="rId37"/>
    <p:sldLayoutId id="2147485512" r:id="rId38"/>
    <p:sldLayoutId id="2147485453" r:id="rId39"/>
    <p:sldLayoutId id="2147485513" r:id="rId40"/>
    <p:sldLayoutId id="2147485539" r:id="rId41"/>
    <p:sldLayoutId id="2147485542" r:id="rId42"/>
    <p:sldLayoutId id="2147485543" r:id="rId4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rgbClr val="333E48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33E4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pos="7378" userDrawn="1">
          <p15:clr>
            <a:srgbClr val="F26B43"/>
          </p15:clr>
        </p15:guide>
        <p15:guide id="7" pos="302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b="1" dirty="0"/>
              <a:t>Programming for Power-Efficient Computing : High Level Techniques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4DE29BED-FD90-4AEB-98F2-1A6C040CF8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34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Program: “Nearby Points of Interest”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Calc_Distance</a:t>
            </a:r>
            <a:r>
              <a:rPr lang="en-US" dirty="0"/>
              <a:t> is called on every point, returning </a:t>
            </a:r>
            <a:r>
              <a:rPr lang="en-US" dirty="0" err="1"/>
              <a:t>closest_d</a:t>
            </a:r>
            <a:r>
              <a:rPr lang="en-US" dirty="0"/>
              <a:t> (distance in km)</a:t>
            </a:r>
          </a:p>
          <a:p>
            <a:r>
              <a:rPr lang="en-US" dirty="0"/>
              <a:t>This distance has two uses</a:t>
            </a:r>
          </a:p>
          <a:p>
            <a:pPr lvl="1"/>
            <a:r>
              <a:rPr lang="en-US" sz="1800" dirty="0"/>
              <a:t>To identify closest point</a:t>
            </a:r>
          </a:p>
          <a:p>
            <a:pPr lvl="1"/>
            <a:r>
              <a:rPr lang="en-US" sz="1800" dirty="0"/>
              <a:t>To be returned to calling function</a:t>
            </a:r>
          </a:p>
          <a:p>
            <a:r>
              <a:rPr lang="en-US" dirty="0"/>
              <a:t>Can we split these up?</a:t>
            </a:r>
          </a:p>
        </p:txBody>
      </p:sp>
      <p:sp>
        <p:nvSpPr>
          <p:cNvPr id="4" name="Content Placeholder 6"/>
          <p:cNvSpPr txBox="1">
            <a:spLocks/>
          </p:cNvSpPr>
          <p:nvPr/>
        </p:nvSpPr>
        <p:spPr bwMode="auto">
          <a:xfrm>
            <a:off x="764771" y="3034522"/>
            <a:ext cx="8802019" cy="345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132" tIns="40067" rIns="80132" bIns="40067" numCol="1" anchor="t" anchorCtr="0" compatLnSpc="1">
            <a:prstTxWarp prst="textNoShape">
              <a:avLst/>
            </a:prstTxWarp>
          </a:bodyPr>
          <a:lstStyle>
            <a:lvl1pPr marL="301625" indent="-301625" algn="l" defTabSz="801688" rtl="0" fontAlgn="ctr"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875" indent="-249238" algn="l" defTabSz="801688" rtl="0" fontAlgn="ctr"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+mn-lt"/>
              </a:defRPr>
            </a:lvl2pPr>
            <a:lvl3pPr marL="1001713" indent="-200025" algn="l" defTabSz="801688" rtl="0" fontAlgn="ctr"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1403350" indent="-200025" algn="l" defTabSz="801688" rtl="0" fontAlgn="ctr"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4pPr>
            <a:lvl5pPr marL="1803400" indent="-200025" algn="l" defTabSz="801688" rtl="0" fontAlgn="base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  <a:lvl6pPr marL="2260600" indent="-200025" algn="l" defTabSz="801688" rtl="0" eaLnBrk="1" fontAlgn="base" hangingPunct="1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6pPr>
            <a:lvl7pPr marL="2717800" indent="-200025" algn="l" defTabSz="801688" rtl="0" eaLnBrk="1" fontAlgn="base" hangingPunct="1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7pPr>
            <a:lvl8pPr marL="3175000" indent="-200025" algn="l" defTabSz="801688" rtl="0" eaLnBrk="1" fontAlgn="base" hangingPunct="1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8pPr>
            <a:lvl9pPr marL="3632200" indent="-200025" algn="l" defTabSz="801688" rtl="0" eaLnBrk="1" fontAlgn="base" hangingPunct="1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kern="0" dirty="0">
                <a:latin typeface="Lucida Console" pitchFamily="49" charset="0"/>
              </a:rPr>
              <a:t>void </a:t>
            </a:r>
            <a:r>
              <a:rPr lang="en-US" kern="0" dirty="0" err="1">
                <a:latin typeface="Lucida Console" pitchFamily="49" charset="0"/>
              </a:rPr>
              <a:t>Find_Nearest_Point</a:t>
            </a:r>
            <a:r>
              <a:rPr lang="en-US" kern="0" dirty="0">
                <a:latin typeface="Lucida Console" pitchFamily="49" charset="0"/>
              </a:rPr>
              <a:t>( . . . ) {</a:t>
            </a:r>
          </a:p>
          <a:p>
            <a:pPr marL="0" indent="0">
              <a:buNone/>
            </a:pPr>
            <a:r>
              <a:rPr lang="en-US" kern="0" dirty="0">
                <a:latin typeface="Lucida Console" pitchFamily="49" charset="0"/>
              </a:rPr>
              <a:t>. . .</a:t>
            </a:r>
          </a:p>
          <a:p>
            <a:pPr marL="0" indent="0">
              <a:buNone/>
            </a:pPr>
            <a:r>
              <a:rPr lang="en-US" kern="0" dirty="0">
                <a:latin typeface="Lucida Console" pitchFamily="49" charset="0"/>
              </a:rPr>
              <a:t>	while (</a:t>
            </a:r>
            <a:r>
              <a:rPr lang="en-US" kern="0" dirty="0" err="1">
                <a:latin typeface="Lucida Console" pitchFamily="49" charset="0"/>
              </a:rPr>
              <a:t>strcmp</a:t>
            </a:r>
            <a:r>
              <a:rPr lang="en-US" kern="0" dirty="0">
                <a:latin typeface="Lucida Console" pitchFamily="49" charset="0"/>
              </a:rPr>
              <a:t>(points[</a:t>
            </a:r>
            <a:r>
              <a:rPr lang="en-US" kern="0" dirty="0" err="1">
                <a:latin typeface="Lucida Console" pitchFamily="49" charset="0"/>
              </a:rPr>
              <a:t>i</a:t>
            </a:r>
            <a:r>
              <a:rPr lang="en-US" kern="0" dirty="0">
                <a:latin typeface="Lucida Console" pitchFamily="49" charset="0"/>
              </a:rPr>
              <a:t>].Name, "END")) {</a:t>
            </a:r>
          </a:p>
          <a:p>
            <a:pPr marL="0" indent="0">
              <a:buNone/>
            </a:pPr>
            <a:r>
              <a:rPr lang="en-US" kern="0" dirty="0">
                <a:latin typeface="Lucida Console" pitchFamily="49" charset="0"/>
              </a:rPr>
              <a:t>	     d = </a:t>
            </a:r>
            <a:r>
              <a:rPr lang="en-US" kern="0" dirty="0" err="1">
                <a:latin typeface="Lucida Console" pitchFamily="49" charset="0"/>
              </a:rPr>
              <a:t>Calc_Distance</a:t>
            </a:r>
            <a:r>
              <a:rPr lang="en-US" kern="0" dirty="0">
                <a:latin typeface="Lucida Console" pitchFamily="49" charset="0"/>
              </a:rPr>
              <a:t> (&amp;ref, &amp;(points[</a:t>
            </a:r>
            <a:r>
              <a:rPr lang="en-US" kern="0" dirty="0" err="1">
                <a:latin typeface="Lucida Console" pitchFamily="49" charset="0"/>
              </a:rPr>
              <a:t>i</a:t>
            </a:r>
            <a:r>
              <a:rPr lang="en-US" kern="0" dirty="0">
                <a:latin typeface="Lucida Console" pitchFamily="49" charset="0"/>
              </a:rPr>
              <a:t>]) );</a:t>
            </a:r>
          </a:p>
          <a:p>
            <a:pPr marL="0" indent="0">
              <a:buNone/>
            </a:pPr>
            <a:r>
              <a:rPr lang="en-US" kern="0" dirty="0">
                <a:latin typeface="Lucida Console" pitchFamily="49" charset="0"/>
              </a:rPr>
              <a:t>			if (d&lt;</a:t>
            </a:r>
            <a:r>
              <a:rPr lang="en-US" kern="0" dirty="0" err="1">
                <a:latin typeface="Lucida Console" pitchFamily="49" charset="0"/>
              </a:rPr>
              <a:t>closest_d</a:t>
            </a:r>
            <a:r>
              <a:rPr lang="en-US" kern="0" dirty="0">
                <a:latin typeface="Lucida Console" pitchFamily="49" charset="0"/>
              </a:rPr>
              <a:t>) {</a:t>
            </a:r>
          </a:p>
          <a:p>
            <a:pPr marL="0" indent="0">
              <a:buNone/>
            </a:pPr>
            <a:r>
              <a:rPr lang="en-US" kern="0" dirty="0">
                <a:latin typeface="Lucida Console" pitchFamily="49" charset="0"/>
              </a:rPr>
              <a:t>				</a:t>
            </a:r>
            <a:r>
              <a:rPr lang="en-US" kern="0" dirty="0" err="1">
                <a:latin typeface="Lucida Console" pitchFamily="49" charset="0"/>
              </a:rPr>
              <a:t>closest_d</a:t>
            </a:r>
            <a:r>
              <a:rPr lang="en-US" kern="0" dirty="0">
                <a:latin typeface="Lucida Console" pitchFamily="49" charset="0"/>
              </a:rPr>
              <a:t> = d;</a:t>
            </a:r>
          </a:p>
          <a:p>
            <a:pPr marL="0" indent="0">
              <a:buNone/>
            </a:pPr>
            <a:r>
              <a:rPr lang="en-US" kern="0" dirty="0">
                <a:latin typeface="Lucida Console" pitchFamily="49" charset="0"/>
              </a:rPr>
              <a:t>				</a:t>
            </a:r>
            <a:r>
              <a:rPr lang="en-US" kern="0" dirty="0" err="1">
                <a:latin typeface="Lucida Console" pitchFamily="49" charset="0"/>
              </a:rPr>
              <a:t>closest_i</a:t>
            </a:r>
            <a:r>
              <a:rPr lang="en-US" kern="0" dirty="0">
                <a:latin typeface="Lucida Console" pitchFamily="49" charset="0"/>
              </a:rPr>
              <a:t> = </a:t>
            </a:r>
            <a:r>
              <a:rPr lang="en-US" kern="0" dirty="0" err="1">
                <a:latin typeface="Lucida Console" pitchFamily="49" charset="0"/>
              </a:rPr>
              <a:t>i</a:t>
            </a:r>
            <a:r>
              <a:rPr lang="en-US" kern="0" dirty="0">
                <a:latin typeface="Lucida Console" pitchFamily="49" charset="0"/>
              </a:rPr>
              <a:t>;</a:t>
            </a:r>
          </a:p>
          <a:p>
            <a:pPr marL="0" indent="0">
              <a:buNone/>
            </a:pPr>
            <a:r>
              <a:rPr lang="en-US" kern="0" dirty="0">
                <a:latin typeface="Lucida Console" pitchFamily="49" charset="0"/>
              </a:rPr>
              <a:t>			}</a:t>
            </a:r>
          </a:p>
          <a:p>
            <a:pPr marL="0" indent="0">
              <a:buNone/>
            </a:pPr>
            <a:r>
              <a:rPr lang="en-US" kern="0" dirty="0">
                <a:latin typeface="Lucida Console" pitchFamily="49" charset="0"/>
              </a:rPr>
              <a:t>			</a:t>
            </a:r>
            <a:r>
              <a:rPr lang="en-US" kern="0" dirty="0" err="1">
                <a:latin typeface="Lucida Console" pitchFamily="49" charset="0"/>
              </a:rPr>
              <a:t>i</a:t>
            </a:r>
            <a:r>
              <a:rPr lang="en-US" kern="0" dirty="0">
                <a:latin typeface="Lucida Console" pitchFamily="49" charset="0"/>
              </a:rPr>
              <a:t>++;</a:t>
            </a:r>
          </a:p>
          <a:p>
            <a:pPr marL="0" indent="0">
              <a:buNone/>
            </a:pPr>
            <a:r>
              <a:rPr lang="en-US" kern="0" dirty="0">
                <a:latin typeface="Lucida Console" pitchFamily="49" charset="0"/>
              </a:rPr>
              <a:t>	 	}</a:t>
            </a:r>
          </a:p>
        </p:txBody>
      </p:sp>
    </p:spTree>
    <p:extLst>
      <p:ext uri="{BB962C8B-B14F-4D97-AF65-F5344CB8AC3E}">
        <p14:creationId xmlns:p14="http://schemas.microsoft.com/office/powerpoint/2010/main" val="2913794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99" dirty="0"/>
              <a:t>Distance Calculation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Distance is </a:t>
            </a:r>
            <a:r>
              <a:rPr lang="en-US" dirty="0" err="1"/>
              <a:t>acos</a:t>
            </a:r>
            <a:r>
              <a:rPr lang="en-US" dirty="0"/>
              <a:t>(</a:t>
            </a:r>
            <a:r>
              <a:rPr lang="en-US" dirty="0" err="1"/>
              <a:t>big_expression</a:t>
            </a:r>
            <a:r>
              <a:rPr lang="en-US" dirty="0"/>
              <a:t>)</a:t>
            </a:r>
            <a:r>
              <a:rPr lang="en-US" dirty="0">
                <a:solidFill>
                  <a:srgbClr val="FF0000"/>
                </a:solidFill>
              </a:rPr>
              <a:t>*6371</a:t>
            </a:r>
          </a:p>
          <a:p>
            <a:r>
              <a:rPr lang="en-US" dirty="0"/>
              <a:t>What is 6371?</a:t>
            </a:r>
          </a:p>
          <a:p>
            <a:pPr lvl="1"/>
            <a:r>
              <a:rPr lang="en-US" sz="1800" dirty="0"/>
              <a:t>Scaling factor to convert angle in radians to distance in km</a:t>
            </a:r>
          </a:p>
          <a:p>
            <a:pPr lvl="1"/>
            <a:r>
              <a:rPr lang="en-US" sz="1800" dirty="0"/>
              <a:t>6371km = Earth’s circumference/2</a:t>
            </a:r>
            <a:r>
              <a:rPr lang="el-GR" sz="1800" dirty="0"/>
              <a:t>π</a:t>
            </a:r>
            <a:r>
              <a:rPr lang="en-US" sz="1800" dirty="0"/>
              <a:t> radians</a:t>
            </a:r>
          </a:p>
          <a:p>
            <a:r>
              <a:rPr lang="en-US" dirty="0"/>
              <a:t>Can compare angle (returned by </a:t>
            </a:r>
            <a:r>
              <a:rPr lang="en-US" dirty="0" err="1"/>
              <a:t>acos</a:t>
            </a:r>
            <a:r>
              <a:rPr lang="en-US" dirty="0"/>
              <a:t>) rather than distance</a:t>
            </a:r>
          </a:p>
          <a:p>
            <a:pPr lvl="1"/>
            <a:r>
              <a:rPr lang="en-US" sz="1800" dirty="0"/>
              <a:t>Angle is still proportional to distance between points</a:t>
            </a:r>
          </a:p>
        </p:txBody>
      </p:sp>
      <p:sp>
        <p:nvSpPr>
          <p:cNvPr id="4" name="Content Placeholder 6"/>
          <p:cNvSpPr txBox="1">
            <a:spLocks/>
          </p:cNvSpPr>
          <p:nvPr/>
        </p:nvSpPr>
        <p:spPr bwMode="auto">
          <a:xfrm>
            <a:off x="764771" y="3429000"/>
            <a:ext cx="8619750" cy="252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132" tIns="40067" rIns="80132" bIns="40067" numCol="1" anchor="t" anchorCtr="0" compatLnSpc="1">
            <a:prstTxWarp prst="textNoShape">
              <a:avLst/>
            </a:prstTxWarp>
          </a:bodyPr>
          <a:lstStyle>
            <a:lvl1pPr marL="301625" indent="-301625" algn="l" defTabSz="801688" rtl="0" fontAlgn="ctr"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875" indent="-249238" algn="l" defTabSz="801688" rtl="0" fontAlgn="ctr"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+mn-lt"/>
              </a:defRPr>
            </a:lvl2pPr>
            <a:lvl3pPr marL="1001713" indent="-200025" algn="l" defTabSz="801688" rtl="0" fontAlgn="ctr"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1403350" indent="-200025" algn="l" defTabSz="801688" rtl="0" fontAlgn="ctr"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4pPr>
            <a:lvl5pPr marL="1803400" indent="-200025" algn="l" defTabSz="801688" rtl="0" fontAlgn="base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  <a:lvl6pPr marL="2260600" indent="-200025" algn="l" defTabSz="801688" rtl="0" eaLnBrk="1" fontAlgn="base" hangingPunct="1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6pPr>
            <a:lvl7pPr marL="2717800" indent="-200025" algn="l" defTabSz="801688" rtl="0" eaLnBrk="1" fontAlgn="base" hangingPunct="1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7pPr>
            <a:lvl8pPr marL="3175000" indent="-200025" algn="l" defTabSz="801688" rtl="0" eaLnBrk="1" fontAlgn="base" hangingPunct="1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8pPr>
            <a:lvl9pPr marL="3632200" indent="-200025" algn="l" defTabSz="801688" rtl="0" eaLnBrk="1" fontAlgn="base" hangingPunct="1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kern="0" dirty="0">
                <a:latin typeface="Lucida Console" pitchFamily="49" charset="0"/>
              </a:rPr>
              <a:t>float </a:t>
            </a:r>
            <a:r>
              <a:rPr lang="en-US" sz="2000" kern="0" dirty="0" err="1">
                <a:latin typeface="Lucida Console" pitchFamily="49" charset="0"/>
              </a:rPr>
              <a:t>Calc_Distance</a:t>
            </a:r>
            <a:r>
              <a:rPr lang="en-US" sz="2000" kern="0" dirty="0">
                <a:latin typeface="Lucida Console" pitchFamily="49" charset="0"/>
              </a:rPr>
              <a:t>( PT_T * p1,  </a:t>
            </a:r>
            <a:r>
              <a:rPr lang="en-US" sz="2000" kern="0" dirty="0" err="1">
                <a:latin typeface="Lucida Console" pitchFamily="49" charset="0"/>
              </a:rPr>
              <a:t>const</a:t>
            </a:r>
            <a:r>
              <a:rPr lang="en-US" sz="2000" kern="0" dirty="0">
                <a:latin typeface="Lucida Console" pitchFamily="49" charset="0"/>
              </a:rPr>
              <a:t> PT_T * p2) { </a:t>
            </a:r>
          </a:p>
          <a:p>
            <a:pPr marL="0" indent="0">
              <a:buNone/>
            </a:pPr>
            <a:r>
              <a:rPr lang="en-US" sz="2000" kern="0" dirty="0">
                <a:latin typeface="Lucida Console" pitchFamily="49" charset="0"/>
              </a:rPr>
              <a:t>  // calculates distance in kilometers between locations</a:t>
            </a:r>
          </a:p>
          <a:p>
            <a:pPr marL="0" indent="0">
              <a:buNone/>
            </a:pPr>
            <a:r>
              <a:rPr lang="en-US" sz="2000" kern="0" dirty="0">
                <a:latin typeface="Lucida Console" pitchFamily="49" charset="0"/>
              </a:rPr>
              <a:t>  return </a:t>
            </a:r>
            <a:r>
              <a:rPr lang="en-US" sz="2000" kern="0" dirty="0" err="1">
                <a:latin typeface="Lucida Console" pitchFamily="49" charset="0"/>
              </a:rPr>
              <a:t>acos</a:t>
            </a:r>
            <a:r>
              <a:rPr lang="en-US" sz="2000" kern="0" dirty="0">
                <a:latin typeface="Lucida Console" pitchFamily="49" charset="0"/>
              </a:rPr>
              <a:t>(p1-&gt;</a:t>
            </a:r>
            <a:r>
              <a:rPr lang="en-US" sz="2000" kern="0" dirty="0" err="1">
                <a:latin typeface="Lucida Console" pitchFamily="49" charset="0"/>
              </a:rPr>
              <a:t>SinLat</a:t>
            </a:r>
            <a:r>
              <a:rPr lang="en-US" sz="2000" kern="0" dirty="0">
                <a:latin typeface="Lucida Console" pitchFamily="49" charset="0"/>
              </a:rPr>
              <a:t> * p2-&gt;</a:t>
            </a:r>
            <a:r>
              <a:rPr lang="en-US" sz="2000" kern="0" dirty="0" err="1">
                <a:latin typeface="Lucida Console" pitchFamily="49" charset="0"/>
              </a:rPr>
              <a:t>SinLat</a:t>
            </a:r>
            <a:r>
              <a:rPr lang="en-US" sz="2000" kern="0" dirty="0">
                <a:latin typeface="Lucida Console" pitchFamily="49" charset="0"/>
              </a:rPr>
              <a:t> + </a:t>
            </a:r>
          </a:p>
          <a:p>
            <a:pPr marL="0" indent="0">
              <a:buNone/>
            </a:pPr>
            <a:r>
              <a:rPr lang="en-US" sz="2000" kern="0" dirty="0">
                <a:latin typeface="Lucida Console" pitchFamily="49" charset="0"/>
              </a:rPr>
              <a:t>		  p1-&gt;</a:t>
            </a:r>
            <a:r>
              <a:rPr lang="en-US" sz="2000" kern="0" dirty="0" err="1">
                <a:latin typeface="Lucida Console" pitchFamily="49" charset="0"/>
              </a:rPr>
              <a:t>CosLat</a:t>
            </a:r>
            <a:r>
              <a:rPr lang="en-US" sz="2000" kern="0" dirty="0">
                <a:latin typeface="Lucida Console" pitchFamily="49" charset="0"/>
              </a:rPr>
              <a:t> * p2-&gt;</a:t>
            </a:r>
            <a:r>
              <a:rPr lang="en-US" sz="2000" kern="0" dirty="0" err="1">
                <a:latin typeface="Lucida Console" pitchFamily="49" charset="0"/>
              </a:rPr>
              <a:t>CosLat</a:t>
            </a:r>
            <a:r>
              <a:rPr lang="en-US" sz="2000" kern="0" dirty="0">
                <a:latin typeface="Lucida Console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kern="0" dirty="0">
                <a:latin typeface="Lucida Console" pitchFamily="49" charset="0"/>
              </a:rPr>
              <a:t>              *</a:t>
            </a:r>
            <a:r>
              <a:rPr lang="en-US" sz="2000" kern="0" dirty="0" err="1">
                <a:latin typeface="Lucida Console" pitchFamily="49" charset="0"/>
              </a:rPr>
              <a:t>cos</a:t>
            </a:r>
            <a:r>
              <a:rPr lang="en-US" sz="2000" kern="0" dirty="0">
                <a:latin typeface="Lucida Console" pitchFamily="49" charset="0"/>
              </a:rPr>
              <a:t>(p2-&gt;Lon - p1-&gt;Lon)) </a:t>
            </a:r>
            <a:r>
              <a:rPr lang="en-US" sz="2000" kern="0" dirty="0">
                <a:solidFill>
                  <a:srgbClr val="FF0000"/>
                </a:solidFill>
                <a:latin typeface="Lucida Console" pitchFamily="49" charset="0"/>
              </a:rPr>
              <a:t>* 6371</a:t>
            </a:r>
            <a:r>
              <a:rPr lang="en-US" sz="2000" kern="0" dirty="0">
                <a:latin typeface="Lucida Console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kern="0" dirty="0">
                <a:latin typeface="Lucida Console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35270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99" dirty="0"/>
              <a:t>Optimized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Eliminates N</a:t>
            </a:r>
            <a:r>
              <a:rPr lang="en-US" baseline="-25000" dirty="0"/>
              <a:t>Points</a:t>
            </a:r>
            <a:r>
              <a:rPr lang="en-US" dirty="0"/>
              <a:t>-1 floating point multiplies</a:t>
            </a:r>
          </a:p>
        </p:txBody>
      </p:sp>
      <p:sp>
        <p:nvSpPr>
          <p:cNvPr id="4" name="Content Placeholder 6"/>
          <p:cNvSpPr txBox="1">
            <a:spLocks/>
          </p:cNvSpPr>
          <p:nvPr/>
        </p:nvSpPr>
        <p:spPr bwMode="auto">
          <a:xfrm>
            <a:off x="838131" y="1587731"/>
            <a:ext cx="11233150" cy="4360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132" tIns="40067" rIns="80132" bIns="40067" numCol="1" anchor="t" anchorCtr="0" compatLnSpc="1">
            <a:prstTxWarp prst="textNoShape">
              <a:avLst/>
            </a:prstTxWarp>
          </a:bodyPr>
          <a:lstStyle>
            <a:lvl1pPr marL="301625" indent="-301625" algn="l" defTabSz="801688" rtl="0" fontAlgn="ctr"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875" indent="-249238" algn="l" defTabSz="801688" rtl="0" fontAlgn="ctr"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+mn-lt"/>
              </a:defRPr>
            </a:lvl2pPr>
            <a:lvl3pPr marL="1001713" indent="-200025" algn="l" defTabSz="801688" rtl="0" fontAlgn="ctr"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1403350" indent="-200025" algn="l" defTabSz="801688" rtl="0" fontAlgn="ctr"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4pPr>
            <a:lvl5pPr marL="1803400" indent="-200025" algn="l" defTabSz="801688" rtl="0" fontAlgn="base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  <a:lvl6pPr marL="2260600" indent="-200025" algn="l" defTabSz="801688" rtl="0" eaLnBrk="1" fontAlgn="base" hangingPunct="1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6pPr>
            <a:lvl7pPr marL="2717800" indent="-200025" algn="l" defTabSz="801688" rtl="0" eaLnBrk="1" fontAlgn="base" hangingPunct="1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7pPr>
            <a:lvl8pPr marL="3175000" indent="-200025" algn="l" defTabSz="801688" rtl="0" eaLnBrk="1" fontAlgn="base" hangingPunct="1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8pPr>
            <a:lvl9pPr marL="3632200" indent="-200025" algn="l" defTabSz="801688" rtl="0" eaLnBrk="1" fontAlgn="base" hangingPunct="1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kern="0" dirty="0">
                <a:latin typeface="Lucida Console" pitchFamily="49" charset="0"/>
              </a:rPr>
              <a:t>float </a:t>
            </a:r>
            <a:r>
              <a:rPr lang="en-US" kern="0" dirty="0" err="1">
                <a:latin typeface="Lucida Console" pitchFamily="49" charset="0"/>
              </a:rPr>
              <a:t>Calc_Distance_in_Radians</a:t>
            </a:r>
            <a:r>
              <a:rPr lang="en-US" kern="0" dirty="0">
                <a:latin typeface="Lucida Console" pitchFamily="49" charset="0"/>
              </a:rPr>
              <a:t>( PT_T * p1,  </a:t>
            </a:r>
            <a:r>
              <a:rPr lang="en-US" kern="0" dirty="0" err="1">
                <a:latin typeface="Lucida Console" pitchFamily="49" charset="0"/>
              </a:rPr>
              <a:t>const</a:t>
            </a:r>
            <a:r>
              <a:rPr lang="en-US" kern="0" dirty="0">
                <a:latin typeface="Lucida Console" pitchFamily="49" charset="0"/>
              </a:rPr>
              <a:t> PT_T * p2) { </a:t>
            </a:r>
          </a:p>
          <a:p>
            <a:pPr marL="0" indent="0">
              <a:buNone/>
            </a:pPr>
            <a:r>
              <a:rPr lang="en-US" kern="0" dirty="0">
                <a:latin typeface="Lucida Console" pitchFamily="49" charset="0"/>
              </a:rPr>
              <a:t>  // calculates distance in radians between locations</a:t>
            </a:r>
          </a:p>
          <a:p>
            <a:pPr marL="0" indent="0">
              <a:buNone/>
            </a:pPr>
            <a:r>
              <a:rPr lang="en-US" kern="0" dirty="0">
                <a:latin typeface="Lucida Console" pitchFamily="49" charset="0"/>
              </a:rPr>
              <a:t>  return </a:t>
            </a:r>
            <a:r>
              <a:rPr lang="en-US" kern="0" dirty="0" err="1">
                <a:latin typeface="Lucida Console" pitchFamily="49" charset="0"/>
              </a:rPr>
              <a:t>acos</a:t>
            </a:r>
            <a:r>
              <a:rPr lang="en-US" kern="0" dirty="0">
                <a:latin typeface="Lucida Console" pitchFamily="49" charset="0"/>
              </a:rPr>
              <a:t>(p1-&gt;</a:t>
            </a:r>
            <a:r>
              <a:rPr lang="en-US" kern="0" dirty="0" err="1">
                <a:latin typeface="Lucida Console" pitchFamily="49" charset="0"/>
              </a:rPr>
              <a:t>SinLat</a:t>
            </a:r>
            <a:r>
              <a:rPr lang="en-US" kern="0" dirty="0">
                <a:latin typeface="Lucida Console" pitchFamily="49" charset="0"/>
              </a:rPr>
              <a:t> * p2-&gt;</a:t>
            </a:r>
            <a:r>
              <a:rPr lang="en-US" kern="0" dirty="0" err="1">
                <a:latin typeface="Lucida Console" pitchFamily="49" charset="0"/>
              </a:rPr>
              <a:t>SinLat</a:t>
            </a:r>
            <a:r>
              <a:rPr lang="en-US" kern="0" dirty="0">
                <a:latin typeface="Lucida Console" pitchFamily="49" charset="0"/>
              </a:rPr>
              <a:t> + </a:t>
            </a:r>
          </a:p>
          <a:p>
            <a:pPr marL="0" indent="0">
              <a:buNone/>
            </a:pPr>
            <a:r>
              <a:rPr lang="en-US" kern="0" dirty="0">
                <a:latin typeface="Lucida Console" pitchFamily="49" charset="0"/>
              </a:rPr>
              <a:t>	p1-&gt;</a:t>
            </a:r>
            <a:r>
              <a:rPr lang="en-US" kern="0" dirty="0" err="1">
                <a:latin typeface="Lucida Console" pitchFamily="49" charset="0"/>
              </a:rPr>
              <a:t>CosLat</a:t>
            </a:r>
            <a:r>
              <a:rPr lang="en-US" kern="0" dirty="0">
                <a:latin typeface="Lucida Console" pitchFamily="49" charset="0"/>
              </a:rPr>
              <a:t> * p2-&gt;</a:t>
            </a:r>
            <a:r>
              <a:rPr lang="en-US" kern="0" dirty="0" err="1">
                <a:latin typeface="Lucida Console" pitchFamily="49" charset="0"/>
              </a:rPr>
              <a:t>CosLat</a:t>
            </a:r>
            <a:r>
              <a:rPr lang="en-US" kern="0" dirty="0">
                <a:latin typeface="Lucida Console" pitchFamily="49" charset="0"/>
              </a:rPr>
              <a:t> * cos(p2-&gt;Lon - p1-&gt;Lon)); </a:t>
            </a:r>
            <a:r>
              <a:rPr lang="en-US" kern="0" dirty="0">
                <a:solidFill>
                  <a:srgbClr val="FF0000"/>
                </a:solidFill>
                <a:latin typeface="Lucida Console" pitchFamily="49" charset="0"/>
              </a:rPr>
              <a:t>// no *6371 here</a:t>
            </a:r>
          </a:p>
          <a:p>
            <a:pPr marL="0" indent="0">
              <a:buNone/>
            </a:pPr>
            <a:r>
              <a:rPr lang="en-US" kern="0" dirty="0">
                <a:latin typeface="Lucida Console" pitchFamily="49" charset="0"/>
              </a:rPr>
              <a:t>}</a:t>
            </a:r>
          </a:p>
          <a:p>
            <a:pPr marL="0" indent="0">
              <a:buNone/>
            </a:pPr>
            <a:r>
              <a:rPr lang="en-US" kern="0" dirty="0">
                <a:latin typeface="Lucida Console" pitchFamily="49" charset="0"/>
              </a:rPr>
              <a:t>void </a:t>
            </a:r>
            <a:r>
              <a:rPr lang="en-US" kern="0" dirty="0" err="1">
                <a:latin typeface="Lucida Console" pitchFamily="49" charset="0"/>
              </a:rPr>
              <a:t>Find_Nearest_Point</a:t>
            </a:r>
            <a:r>
              <a:rPr lang="en-US" kern="0" dirty="0">
                <a:latin typeface="Lucida Console" pitchFamily="49" charset="0"/>
              </a:rPr>
              <a:t>( . . . ) {</a:t>
            </a:r>
          </a:p>
          <a:p>
            <a:pPr marL="0" indent="0">
              <a:buNone/>
            </a:pPr>
            <a:r>
              <a:rPr lang="en-US" kern="0" dirty="0">
                <a:latin typeface="Lucida Console" pitchFamily="49" charset="0"/>
              </a:rPr>
              <a:t>	while (</a:t>
            </a:r>
            <a:r>
              <a:rPr lang="en-US" kern="0" dirty="0" err="1">
                <a:latin typeface="Lucida Console" pitchFamily="49" charset="0"/>
              </a:rPr>
              <a:t>strcmp</a:t>
            </a:r>
            <a:r>
              <a:rPr lang="en-US" kern="0" dirty="0">
                <a:latin typeface="Lucida Console" pitchFamily="49" charset="0"/>
              </a:rPr>
              <a:t>(points[</a:t>
            </a:r>
            <a:r>
              <a:rPr lang="en-US" kern="0" dirty="0" err="1">
                <a:latin typeface="Lucida Console" pitchFamily="49" charset="0"/>
              </a:rPr>
              <a:t>i</a:t>
            </a:r>
            <a:r>
              <a:rPr lang="en-US" kern="0" dirty="0">
                <a:latin typeface="Lucida Console" pitchFamily="49" charset="0"/>
              </a:rPr>
              <a:t>].Name, "END")) {</a:t>
            </a:r>
          </a:p>
          <a:p>
            <a:pPr marL="0" indent="0">
              <a:buNone/>
            </a:pPr>
            <a:r>
              <a:rPr lang="en-US" kern="0" dirty="0">
                <a:latin typeface="Lucida Console" pitchFamily="49" charset="0"/>
              </a:rPr>
              <a:t>		d = </a:t>
            </a:r>
            <a:r>
              <a:rPr lang="en-US" kern="0" dirty="0" err="1">
                <a:solidFill>
                  <a:srgbClr val="FF0000"/>
                </a:solidFill>
                <a:latin typeface="Lucida Console" pitchFamily="49" charset="0"/>
              </a:rPr>
              <a:t>Calc_Distance_in_Radians</a:t>
            </a:r>
            <a:r>
              <a:rPr lang="en-US" kern="0" dirty="0">
                <a:latin typeface="Lucida Console" pitchFamily="49" charset="0"/>
              </a:rPr>
              <a:t>(&amp;ref, &amp;(points[</a:t>
            </a:r>
            <a:r>
              <a:rPr lang="en-US" kern="0" dirty="0" err="1">
                <a:latin typeface="Lucida Console" pitchFamily="49" charset="0"/>
              </a:rPr>
              <a:t>i</a:t>
            </a:r>
            <a:r>
              <a:rPr lang="en-US" kern="0" dirty="0">
                <a:latin typeface="Lucida Console" pitchFamily="49" charset="0"/>
              </a:rPr>
              <a:t>]) );</a:t>
            </a:r>
          </a:p>
          <a:p>
            <a:pPr marL="0" indent="0">
              <a:buNone/>
            </a:pPr>
            <a:r>
              <a:rPr lang="en-US" kern="0" dirty="0">
                <a:latin typeface="Lucida Console" pitchFamily="49" charset="0"/>
              </a:rPr>
              <a:t>		. . . </a:t>
            </a:r>
          </a:p>
          <a:p>
            <a:pPr marL="0" indent="0">
              <a:buNone/>
            </a:pPr>
            <a:r>
              <a:rPr lang="en-US" kern="0" dirty="0">
                <a:latin typeface="Lucida Console" pitchFamily="49" charset="0"/>
              </a:rPr>
              <a:t>	}</a:t>
            </a:r>
          </a:p>
          <a:p>
            <a:pPr marL="0" indent="0">
              <a:buNone/>
            </a:pPr>
            <a:r>
              <a:rPr lang="en-US" kern="0" dirty="0">
                <a:solidFill>
                  <a:srgbClr val="FF0000"/>
                </a:solidFill>
                <a:latin typeface="Lucida Console" pitchFamily="49" charset="0"/>
              </a:rPr>
              <a:t>	*distance = d*6371;</a:t>
            </a:r>
          </a:p>
          <a:p>
            <a:pPr marL="0" indent="0">
              <a:buNone/>
            </a:pPr>
            <a:r>
              <a:rPr lang="en-US" kern="0" dirty="0">
                <a:latin typeface="Lucida Console" pitchFamily="49" charset="0"/>
              </a:rPr>
              <a:t>	. . .</a:t>
            </a:r>
          </a:p>
          <a:p>
            <a:pPr marL="0" indent="0">
              <a:buNone/>
            </a:pPr>
            <a:r>
              <a:rPr lang="en-US" kern="0" dirty="0">
                <a:latin typeface="Lucida Console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85806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99" dirty="0"/>
              <a:t>Taking it Further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make distance comparisons </a:t>
            </a:r>
            <a:r>
              <a:rPr lang="en-US" i="1" dirty="0"/>
              <a:t>without </a:t>
            </a:r>
            <a:r>
              <a:rPr lang="en-US" dirty="0"/>
              <a:t>using </a:t>
            </a:r>
            <a:r>
              <a:rPr lang="en-US" dirty="0" err="1"/>
              <a:t>acos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How is </a:t>
            </a:r>
            <a:r>
              <a:rPr lang="en-US" dirty="0" err="1">
                <a:solidFill>
                  <a:srgbClr val="FF0000"/>
                </a:solidFill>
              </a:rPr>
              <a:t>acos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related to its argument X? </a:t>
            </a:r>
          </a:p>
          <a:p>
            <a:endParaRPr lang="en-US" dirty="0"/>
          </a:p>
          <a:p>
            <a:r>
              <a:rPr lang="en-US" dirty="0"/>
              <a:t>Can we call </a:t>
            </a:r>
            <a:r>
              <a:rPr lang="en-US" dirty="0" err="1"/>
              <a:t>acos</a:t>
            </a:r>
            <a:r>
              <a:rPr lang="en-US" dirty="0"/>
              <a:t> just once – to compute the distance to the closest point? </a:t>
            </a:r>
          </a:p>
        </p:txBody>
      </p:sp>
      <p:sp>
        <p:nvSpPr>
          <p:cNvPr id="4" name="Content Placeholder 6"/>
          <p:cNvSpPr txBox="1">
            <a:spLocks/>
          </p:cNvSpPr>
          <p:nvPr/>
        </p:nvSpPr>
        <p:spPr bwMode="auto">
          <a:xfrm>
            <a:off x="781396" y="2845733"/>
            <a:ext cx="10424738" cy="252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132" tIns="40067" rIns="80132" bIns="40067" numCol="1" anchor="t" anchorCtr="0" compatLnSpc="1">
            <a:prstTxWarp prst="textNoShape">
              <a:avLst/>
            </a:prstTxWarp>
          </a:bodyPr>
          <a:lstStyle>
            <a:lvl1pPr marL="301625" indent="-301625" algn="l" defTabSz="801688" rtl="0" fontAlgn="ctr"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875" indent="-249238" algn="l" defTabSz="801688" rtl="0" fontAlgn="ctr"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+mn-lt"/>
              </a:defRPr>
            </a:lvl2pPr>
            <a:lvl3pPr marL="1001713" indent="-200025" algn="l" defTabSz="801688" rtl="0" fontAlgn="ctr"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1403350" indent="-200025" algn="l" defTabSz="801688" rtl="0" fontAlgn="ctr"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4pPr>
            <a:lvl5pPr marL="1803400" indent="-200025" algn="l" defTabSz="801688" rtl="0" fontAlgn="base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  <a:lvl6pPr marL="2260600" indent="-200025" algn="l" defTabSz="801688" rtl="0" eaLnBrk="1" fontAlgn="base" hangingPunct="1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6pPr>
            <a:lvl7pPr marL="2717800" indent="-200025" algn="l" defTabSz="801688" rtl="0" eaLnBrk="1" fontAlgn="base" hangingPunct="1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7pPr>
            <a:lvl8pPr marL="3175000" indent="-200025" algn="l" defTabSz="801688" rtl="0" eaLnBrk="1" fontAlgn="base" hangingPunct="1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8pPr>
            <a:lvl9pPr marL="3632200" indent="-200025" algn="l" defTabSz="801688" rtl="0" eaLnBrk="1" fontAlgn="base" hangingPunct="1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kern="0" dirty="0">
                <a:latin typeface="Lucida Console" pitchFamily="49" charset="0"/>
              </a:rPr>
              <a:t>float </a:t>
            </a:r>
            <a:r>
              <a:rPr lang="en-US" sz="2000" kern="0" dirty="0" err="1">
                <a:latin typeface="Lucida Console" pitchFamily="49" charset="0"/>
              </a:rPr>
              <a:t>Calc_Distance_in_Radians</a:t>
            </a:r>
            <a:r>
              <a:rPr lang="en-US" sz="2000" kern="0" dirty="0">
                <a:latin typeface="Lucida Console" pitchFamily="49" charset="0"/>
              </a:rPr>
              <a:t>( PT_T * p1,  </a:t>
            </a:r>
            <a:r>
              <a:rPr lang="en-US" sz="2000" kern="0" dirty="0" err="1">
                <a:latin typeface="Lucida Console" pitchFamily="49" charset="0"/>
              </a:rPr>
              <a:t>const</a:t>
            </a:r>
            <a:r>
              <a:rPr lang="en-US" sz="2000" kern="0" dirty="0">
                <a:latin typeface="Lucida Console" pitchFamily="49" charset="0"/>
              </a:rPr>
              <a:t> PT_T * p2) { </a:t>
            </a:r>
          </a:p>
          <a:p>
            <a:pPr marL="0" indent="0">
              <a:buNone/>
            </a:pPr>
            <a:r>
              <a:rPr lang="en-US" sz="2000" kern="0" dirty="0">
                <a:latin typeface="Lucida Console" pitchFamily="49" charset="0"/>
              </a:rPr>
              <a:t>  // calculates distance in radians between locations</a:t>
            </a:r>
          </a:p>
          <a:p>
            <a:pPr marL="0" indent="0">
              <a:buNone/>
            </a:pPr>
            <a:r>
              <a:rPr lang="en-US" sz="2000" kern="0" dirty="0">
                <a:latin typeface="Lucida Console" pitchFamily="49" charset="0"/>
              </a:rPr>
              <a:t>  return </a:t>
            </a:r>
            <a:r>
              <a:rPr lang="en-US" sz="2000" kern="0" dirty="0" err="1">
                <a:solidFill>
                  <a:srgbClr val="FF0000"/>
                </a:solidFill>
                <a:latin typeface="Lucida Console" pitchFamily="49" charset="0"/>
              </a:rPr>
              <a:t>acos</a:t>
            </a:r>
            <a:r>
              <a:rPr lang="en-US" sz="2000" kern="0" dirty="0">
                <a:latin typeface="Lucida Console" pitchFamily="49" charset="0"/>
              </a:rPr>
              <a:t>(p1-&gt;</a:t>
            </a:r>
            <a:r>
              <a:rPr lang="en-US" sz="2000" kern="0" dirty="0" err="1">
                <a:latin typeface="Lucida Console" pitchFamily="49" charset="0"/>
              </a:rPr>
              <a:t>SinLat</a:t>
            </a:r>
            <a:r>
              <a:rPr lang="en-US" sz="2000" kern="0" dirty="0">
                <a:latin typeface="Lucida Console" pitchFamily="49" charset="0"/>
              </a:rPr>
              <a:t> * p2-&gt;</a:t>
            </a:r>
            <a:r>
              <a:rPr lang="en-US" sz="2000" kern="0" dirty="0" err="1">
                <a:latin typeface="Lucida Console" pitchFamily="49" charset="0"/>
              </a:rPr>
              <a:t>SinLat</a:t>
            </a:r>
            <a:r>
              <a:rPr lang="en-US" sz="2000" kern="0" dirty="0">
                <a:latin typeface="Lucida Console" pitchFamily="49" charset="0"/>
              </a:rPr>
              <a:t> + </a:t>
            </a:r>
          </a:p>
          <a:p>
            <a:pPr marL="0" indent="0">
              <a:buNone/>
            </a:pPr>
            <a:r>
              <a:rPr lang="en-US" sz="2000" kern="0" dirty="0">
                <a:latin typeface="Lucida Console" pitchFamily="49" charset="0"/>
              </a:rPr>
              <a:t>		  p1-&gt;</a:t>
            </a:r>
            <a:r>
              <a:rPr lang="en-US" sz="2000" kern="0" dirty="0" err="1">
                <a:latin typeface="Lucida Console" pitchFamily="49" charset="0"/>
              </a:rPr>
              <a:t>CosLat</a:t>
            </a:r>
            <a:r>
              <a:rPr lang="en-US" sz="2000" kern="0" dirty="0">
                <a:latin typeface="Lucida Console" pitchFamily="49" charset="0"/>
              </a:rPr>
              <a:t> * p2-&gt;</a:t>
            </a:r>
            <a:r>
              <a:rPr lang="en-US" sz="2000" kern="0" dirty="0" err="1">
                <a:latin typeface="Lucida Console" pitchFamily="49" charset="0"/>
              </a:rPr>
              <a:t>CosLat</a:t>
            </a:r>
            <a:r>
              <a:rPr lang="en-US" sz="2000" kern="0" dirty="0">
                <a:latin typeface="Lucida Console" pitchFamily="49" charset="0"/>
              </a:rPr>
              <a:t> * cos(p2-&gt;Lon - p1-&gt;Lon));</a:t>
            </a:r>
          </a:p>
          <a:p>
            <a:pPr marL="0" indent="0">
              <a:buNone/>
            </a:pPr>
            <a:r>
              <a:rPr lang="en-US" sz="2000" kern="0" dirty="0">
                <a:latin typeface="Lucida Console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16066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99" dirty="0"/>
              <a:t>Taking it Further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229" y="3429000"/>
            <a:ext cx="6188345" cy="2690446"/>
          </a:xfrm>
        </p:spPr>
        <p:txBody>
          <a:bodyPr/>
          <a:lstStyle/>
          <a:p>
            <a:r>
              <a:rPr lang="en-US" dirty="0" err="1"/>
              <a:t>acos</a:t>
            </a:r>
            <a:r>
              <a:rPr lang="en-US" dirty="0"/>
              <a:t> always decreases when input X increases </a:t>
            </a:r>
          </a:p>
          <a:p>
            <a:r>
              <a:rPr lang="en-US" dirty="0"/>
              <a:t>Nearest point will have minimum distance and maximum X</a:t>
            </a:r>
          </a:p>
          <a:p>
            <a:r>
              <a:rPr lang="en-US" dirty="0"/>
              <a:t>So search for point with maximum argument to </a:t>
            </a:r>
            <a:r>
              <a:rPr lang="en-US" dirty="0" err="1"/>
              <a:t>acos</a:t>
            </a:r>
            <a:r>
              <a:rPr lang="en-US" dirty="0"/>
              <a:t> function</a:t>
            </a:r>
          </a:p>
          <a:p>
            <a:r>
              <a:rPr lang="en-US" dirty="0"/>
              <a:t>After finding nearest point (max X), compute </a:t>
            </a:r>
            <a:r>
              <a:rPr lang="en-US" dirty="0" err="1"/>
              <a:t>distance_km</a:t>
            </a:r>
            <a:r>
              <a:rPr lang="en-US" dirty="0"/>
              <a:t> = </a:t>
            </a:r>
            <a:r>
              <a:rPr lang="en-US" dirty="0" err="1"/>
              <a:t>acos</a:t>
            </a:r>
            <a:r>
              <a:rPr lang="en-US" dirty="0"/>
              <a:t>(X) * 6371 </a:t>
            </a:r>
          </a:p>
        </p:txBody>
      </p:sp>
      <p:sp>
        <p:nvSpPr>
          <p:cNvPr id="4" name="Content Placeholder 6"/>
          <p:cNvSpPr txBox="1">
            <a:spLocks/>
          </p:cNvSpPr>
          <p:nvPr/>
        </p:nvSpPr>
        <p:spPr bwMode="auto">
          <a:xfrm>
            <a:off x="5524230" y="838200"/>
            <a:ext cx="5179215" cy="282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132" tIns="40067" rIns="80132" bIns="40067" numCol="1" anchor="t" anchorCtr="0" compatLnSpc="1">
            <a:prstTxWarp prst="textNoShape">
              <a:avLst/>
            </a:prstTxWarp>
          </a:bodyPr>
          <a:lstStyle>
            <a:lvl1pPr marL="301625" indent="-301625" algn="l" defTabSz="801688" rtl="0" fontAlgn="ctr"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875" indent="-249238" algn="l" defTabSz="801688" rtl="0" fontAlgn="ctr"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+mn-lt"/>
              </a:defRPr>
            </a:lvl2pPr>
            <a:lvl3pPr marL="1001713" indent="-200025" algn="l" defTabSz="801688" rtl="0" fontAlgn="ctr"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1403350" indent="-200025" algn="l" defTabSz="801688" rtl="0" fontAlgn="ctr"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4pPr>
            <a:lvl5pPr marL="1803400" indent="-200025" algn="l" defTabSz="801688" rtl="0" fontAlgn="base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  <a:lvl6pPr marL="2260600" indent="-200025" algn="l" defTabSz="801688" rtl="0" eaLnBrk="1" fontAlgn="base" hangingPunct="1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6pPr>
            <a:lvl7pPr marL="2717800" indent="-200025" algn="l" defTabSz="801688" rtl="0" eaLnBrk="1" fontAlgn="base" hangingPunct="1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7pPr>
            <a:lvl8pPr marL="3175000" indent="-200025" algn="l" defTabSz="801688" rtl="0" eaLnBrk="1" fontAlgn="base" hangingPunct="1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8pPr>
            <a:lvl9pPr marL="3632200" indent="-200025" algn="l" defTabSz="801688" rtl="0" eaLnBrk="1" fontAlgn="base" hangingPunct="1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kern="0" dirty="0">
                <a:latin typeface="Lucida Console" pitchFamily="49" charset="0"/>
              </a:rPr>
              <a:t>float </a:t>
            </a:r>
            <a:r>
              <a:rPr lang="en-US" sz="2000" kern="0" dirty="0" err="1">
                <a:latin typeface="Lucida Console" pitchFamily="49" charset="0"/>
              </a:rPr>
              <a:t>Calc_acos_arg</a:t>
            </a:r>
            <a:r>
              <a:rPr lang="en-US" sz="2000" kern="0" dirty="0">
                <a:latin typeface="Lucida Console" pitchFamily="49" charset="0"/>
              </a:rPr>
              <a:t> ( PT_T * p1,  </a:t>
            </a:r>
            <a:r>
              <a:rPr lang="en-US" sz="2000" kern="0" dirty="0" err="1">
                <a:latin typeface="Lucida Console" pitchFamily="49" charset="0"/>
              </a:rPr>
              <a:t>const</a:t>
            </a:r>
            <a:r>
              <a:rPr lang="en-US" sz="2000" kern="0" dirty="0">
                <a:latin typeface="Lucida Console" pitchFamily="49" charset="0"/>
              </a:rPr>
              <a:t> PT_T * p2) { </a:t>
            </a:r>
          </a:p>
          <a:p>
            <a:pPr marL="0" indent="0">
              <a:buNone/>
            </a:pPr>
            <a:r>
              <a:rPr lang="en-US" sz="2000" kern="0" dirty="0">
                <a:latin typeface="Lucida Console" pitchFamily="49" charset="0"/>
              </a:rPr>
              <a:t>	return (</a:t>
            </a:r>
          </a:p>
          <a:p>
            <a:pPr marL="0" indent="0">
              <a:buNone/>
            </a:pPr>
            <a:r>
              <a:rPr lang="en-US" sz="2000" kern="0" dirty="0">
                <a:latin typeface="Lucida Console" pitchFamily="49" charset="0"/>
              </a:rPr>
              <a:t>	p1-&gt;</a:t>
            </a:r>
            <a:r>
              <a:rPr lang="en-US" sz="2000" kern="0" dirty="0" err="1">
                <a:latin typeface="Lucida Console" pitchFamily="49" charset="0"/>
              </a:rPr>
              <a:t>SinLat</a:t>
            </a:r>
            <a:r>
              <a:rPr lang="en-US" sz="2000" kern="0" dirty="0">
                <a:latin typeface="Lucida Console" pitchFamily="49" charset="0"/>
              </a:rPr>
              <a:t> * p2-&gt;</a:t>
            </a:r>
            <a:r>
              <a:rPr lang="en-US" sz="2000" kern="0" dirty="0" err="1">
                <a:latin typeface="Lucida Console" pitchFamily="49" charset="0"/>
              </a:rPr>
              <a:t>SinLat</a:t>
            </a:r>
            <a:r>
              <a:rPr lang="en-US" sz="2000" kern="0" dirty="0">
                <a:latin typeface="Lucida Console" pitchFamily="49" charset="0"/>
              </a:rPr>
              <a:t> + </a:t>
            </a:r>
          </a:p>
          <a:p>
            <a:pPr marL="0" indent="0">
              <a:buNone/>
            </a:pPr>
            <a:r>
              <a:rPr lang="en-US" sz="2000" kern="0" dirty="0">
                <a:latin typeface="Lucida Console" pitchFamily="49" charset="0"/>
              </a:rPr>
              <a:t>	p1-&gt;</a:t>
            </a:r>
            <a:r>
              <a:rPr lang="en-US" sz="2000" kern="0" dirty="0" err="1">
                <a:latin typeface="Lucida Console" pitchFamily="49" charset="0"/>
              </a:rPr>
              <a:t>CosLat</a:t>
            </a:r>
            <a:r>
              <a:rPr lang="en-US" sz="2000" kern="0" dirty="0">
                <a:latin typeface="Lucida Console" pitchFamily="49" charset="0"/>
              </a:rPr>
              <a:t> * p2-&gt;</a:t>
            </a:r>
            <a:r>
              <a:rPr lang="en-US" sz="2000" kern="0" dirty="0" err="1">
                <a:latin typeface="Lucida Console" pitchFamily="49" charset="0"/>
              </a:rPr>
              <a:t>CosLat</a:t>
            </a:r>
            <a:r>
              <a:rPr lang="en-US" sz="2000" kern="0" dirty="0">
                <a:latin typeface="Lucida Console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kern="0" dirty="0">
                <a:latin typeface="Lucida Console" pitchFamily="49" charset="0"/>
              </a:rPr>
              <a:t>      *</a:t>
            </a:r>
            <a:r>
              <a:rPr lang="en-US" sz="2000" kern="0" dirty="0" err="1">
                <a:latin typeface="Lucida Console" pitchFamily="49" charset="0"/>
              </a:rPr>
              <a:t>cos</a:t>
            </a:r>
            <a:r>
              <a:rPr lang="en-US" sz="2000" kern="0" dirty="0">
                <a:latin typeface="Lucida Console" pitchFamily="49" charset="0"/>
              </a:rPr>
              <a:t>(p2-&gt;Lon - p1-&gt;Lon));</a:t>
            </a:r>
          </a:p>
          <a:p>
            <a:pPr marL="0" indent="0">
              <a:buNone/>
            </a:pPr>
            <a:r>
              <a:rPr lang="en-US" sz="2000" kern="0" dirty="0">
                <a:latin typeface="Lucida Console" pitchFamily="49" charset="0"/>
              </a:rPr>
              <a:t>}</a:t>
            </a:r>
          </a:p>
        </p:txBody>
      </p: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840633" y="981295"/>
          <a:ext cx="4036089" cy="49990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22839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99" dirty="0"/>
              <a:t>Even More Optimized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Eliminates N</a:t>
            </a:r>
            <a:r>
              <a:rPr lang="en-US" baseline="-25000" dirty="0"/>
              <a:t>Points</a:t>
            </a:r>
            <a:r>
              <a:rPr lang="en-US" dirty="0"/>
              <a:t>-1 floating point </a:t>
            </a:r>
            <a:r>
              <a:rPr lang="en-US" dirty="0" err="1"/>
              <a:t>acos</a:t>
            </a:r>
            <a:r>
              <a:rPr lang="en-US" dirty="0"/>
              <a:t> calculations.</a:t>
            </a:r>
          </a:p>
        </p:txBody>
      </p:sp>
      <p:sp>
        <p:nvSpPr>
          <p:cNvPr id="4" name="Content Placeholder 6"/>
          <p:cNvSpPr txBox="1">
            <a:spLocks/>
          </p:cNvSpPr>
          <p:nvPr/>
        </p:nvSpPr>
        <p:spPr bwMode="auto">
          <a:xfrm>
            <a:off x="727391" y="1612669"/>
            <a:ext cx="11590605" cy="4369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132" tIns="40067" rIns="80132" bIns="40067" numCol="1" anchor="t" anchorCtr="0" compatLnSpc="1">
            <a:prstTxWarp prst="textNoShape">
              <a:avLst/>
            </a:prstTxWarp>
          </a:bodyPr>
          <a:lstStyle>
            <a:lvl1pPr marL="301625" indent="-301625" algn="l" defTabSz="801688" rtl="0" fontAlgn="ctr"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Char char="§"/>
              <a:defRPr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875" indent="-249238" algn="l" defTabSz="801688" rtl="0" fontAlgn="ctr"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+mn-lt"/>
              </a:defRPr>
            </a:lvl2pPr>
            <a:lvl3pPr marL="1001713" indent="-200025" algn="l" defTabSz="801688" rtl="0" fontAlgn="ctr"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1403350" indent="-200025" algn="l" defTabSz="801688" rtl="0" fontAlgn="ctr"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4pPr>
            <a:lvl5pPr marL="1803400" indent="-200025" algn="l" defTabSz="801688" rtl="0" fontAlgn="base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  <a:lvl6pPr marL="2260600" indent="-200025" algn="l" defTabSz="801688" rtl="0" eaLnBrk="1" fontAlgn="base" hangingPunct="1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6pPr>
            <a:lvl7pPr marL="2717800" indent="-200025" algn="l" defTabSz="801688" rtl="0" eaLnBrk="1" fontAlgn="base" hangingPunct="1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7pPr>
            <a:lvl8pPr marL="3175000" indent="-200025" algn="l" defTabSz="801688" rtl="0" eaLnBrk="1" fontAlgn="base" hangingPunct="1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8pPr>
            <a:lvl9pPr marL="3632200" indent="-200025" algn="l" defTabSz="801688" rtl="0" eaLnBrk="1" fontAlgn="base" hangingPunct="1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600" kern="0" dirty="0">
                <a:latin typeface="Lucida Console" pitchFamily="49" charset="0"/>
              </a:rPr>
              <a:t>float </a:t>
            </a:r>
            <a:r>
              <a:rPr lang="en-US" sz="1600" kern="0" dirty="0" err="1">
                <a:latin typeface="Lucida Console" pitchFamily="49" charset="0"/>
              </a:rPr>
              <a:t>Calc_Distance_inverse</a:t>
            </a:r>
            <a:r>
              <a:rPr lang="en-US" sz="1600" kern="0" dirty="0">
                <a:latin typeface="Lucida Console" pitchFamily="49" charset="0"/>
              </a:rPr>
              <a:t> ( PT_T * p1,  </a:t>
            </a:r>
            <a:r>
              <a:rPr lang="en-US" sz="1600" kern="0" dirty="0" err="1">
                <a:latin typeface="Lucida Console" pitchFamily="49" charset="0"/>
              </a:rPr>
              <a:t>const</a:t>
            </a:r>
            <a:r>
              <a:rPr lang="en-US" sz="1600" kern="0" dirty="0">
                <a:latin typeface="Lucida Console" pitchFamily="49" charset="0"/>
              </a:rPr>
              <a:t> PT_T * p2) { </a:t>
            </a:r>
          </a:p>
          <a:p>
            <a:pPr marL="0" indent="0">
              <a:buNone/>
            </a:pPr>
            <a:r>
              <a:rPr lang="en-US" sz="1600" kern="0" dirty="0">
                <a:latin typeface="Lucida Console" pitchFamily="49" charset="0"/>
              </a:rPr>
              <a:t>  // calculates distance in radians between locations</a:t>
            </a:r>
          </a:p>
          <a:p>
            <a:pPr marL="0" indent="0">
              <a:buNone/>
            </a:pPr>
            <a:r>
              <a:rPr lang="en-US" sz="1600" kern="0" dirty="0">
                <a:latin typeface="Lucida Console" pitchFamily="49" charset="0"/>
              </a:rPr>
              <a:t>  return (p1-&gt;</a:t>
            </a:r>
            <a:r>
              <a:rPr lang="en-US" sz="1600" kern="0" dirty="0" err="1">
                <a:latin typeface="Lucida Console" pitchFamily="49" charset="0"/>
              </a:rPr>
              <a:t>SinLat</a:t>
            </a:r>
            <a:r>
              <a:rPr lang="en-US" sz="1600" kern="0" dirty="0">
                <a:latin typeface="Lucida Console" pitchFamily="49" charset="0"/>
              </a:rPr>
              <a:t> * p2-&gt;</a:t>
            </a:r>
            <a:r>
              <a:rPr lang="en-US" sz="1600" kern="0" dirty="0" err="1">
                <a:latin typeface="Lucida Console" pitchFamily="49" charset="0"/>
              </a:rPr>
              <a:t>SinLat</a:t>
            </a:r>
            <a:r>
              <a:rPr lang="en-US" sz="1600" kern="0" dirty="0">
                <a:latin typeface="Lucida Console" pitchFamily="49" charset="0"/>
              </a:rPr>
              <a:t> + </a:t>
            </a:r>
          </a:p>
          <a:p>
            <a:pPr marL="0" indent="0">
              <a:buNone/>
            </a:pPr>
            <a:r>
              <a:rPr lang="en-US" sz="1600" kern="0" dirty="0">
                <a:latin typeface="Lucida Console" pitchFamily="49" charset="0"/>
              </a:rPr>
              <a:t>	p1-&gt;</a:t>
            </a:r>
            <a:r>
              <a:rPr lang="en-US" sz="1600" kern="0" dirty="0" err="1">
                <a:latin typeface="Lucida Console" pitchFamily="49" charset="0"/>
              </a:rPr>
              <a:t>CosLat</a:t>
            </a:r>
            <a:r>
              <a:rPr lang="en-US" sz="1600" kern="0" dirty="0">
                <a:latin typeface="Lucida Console" pitchFamily="49" charset="0"/>
              </a:rPr>
              <a:t> * p2-&gt;</a:t>
            </a:r>
            <a:r>
              <a:rPr lang="en-US" sz="1600" kern="0" dirty="0" err="1">
                <a:latin typeface="Lucida Console" pitchFamily="49" charset="0"/>
              </a:rPr>
              <a:t>CosLat</a:t>
            </a:r>
            <a:r>
              <a:rPr lang="en-US" sz="1600" kern="0" dirty="0">
                <a:latin typeface="Lucida Console" pitchFamily="49" charset="0"/>
              </a:rPr>
              <a:t> * cos(p2-&gt;Lon - p1-&gt;Lon); </a:t>
            </a:r>
            <a:r>
              <a:rPr lang="en-US" sz="1600" kern="0" dirty="0">
                <a:solidFill>
                  <a:srgbClr val="FF0000"/>
                </a:solidFill>
                <a:latin typeface="Lucida Console" pitchFamily="49" charset="0"/>
              </a:rPr>
              <a:t>// no </a:t>
            </a:r>
            <a:r>
              <a:rPr lang="en-US" sz="1600" kern="0" dirty="0" err="1">
                <a:solidFill>
                  <a:srgbClr val="FF0000"/>
                </a:solidFill>
                <a:latin typeface="Lucida Console" pitchFamily="49" charset="0"/>
              </a:rPr>
              <a:t>acos</a:t>
            </a:r>
            <a:r>
              <a:rPr lang="en-US" sz="1600" kern="0" dirty="0">
                <a:solidFill>
                  <a:srgbClr val="FF0000"/>
                </a:solidFill>
                <a:latin typeface="Lucida Console" pitchFamily="49" charset="0"/>
              </a:rPr>
              <a:t> here</a:t>
            </a:r>
          </a:p>
          <a:p>
            <a:pPr marL="0" indent="0">
              <a:buNone/>
            </a:pPr>
            <a:r>
              <a:rPr lang="en-US" sz="1600" kern="0" dirty="0">
                <a:latin typeface="Lucida Console" pitchFamily="49" charset="0"/>
              </a:rPr>
              <a:t>}</a:t>
            </a:r>
          </a:p>
          <a:p>
            <a:pPr marL="0" indent="0">
              <a:buNone/>
            </a:pPr>
            <a:r>
              <a:rPr lang="en-US" sz="1600" kern="0" dirty="0">
                <a:latin typeface="Lucida Console" pitchFamily="49" charset="0"/>
              </a:rPr>
              <a:t>void </a:t>
            </a:r>
            <a:r>
              <a:rPr lang="en-US" sz="1600" kern="0" dirty="0" err="1">
                <a:latin typeface="Lucida Console" pitchFamily="49" charset="0"/>
              </a:rPr>
              <a:t>Find_Nearest_Point</a:t>
            </a:r>
            <a:r>
              <a:rPr lang="en-US" sz="1600" kern="0" dirty="0">
                <a:latin typeface="Lucida Console" pitchFamily="49" charset="0"/>
              </a:rPr>
              <a:t>( . . . ) {</a:t>
            </a:r>
          </a:p>
          <a:p>
            <a:pPr marL="0" indent="0">
              <a:buNone/>
            </a:pPr>
            <a:r>
              <a:rPr lang="en-US" sz="1600" kern="0" dirty="0">
                <a:latin typeface="Lucida Console" pitchFamily="49" charset="0"/>
              </a:rPr>
              <a:t>	while (</a:t>
            </a:r>
            <a:r>
              <a:rPr lang="en-US" sz="1600" kern="0" dirty="0" err="1">
                <a:latin typeface="Lucida Console" pitchFamily="49" charset="0"/>
              </a:rPr>
              <a:t>strcmp</a:t>
            </a:r>
            <a:r>
              <a:rPr lang="en-US" sz="1600" kern="0" dirty="0">
                <a:latin typeface="Lucida Console" pitchFamily="49" charset="0"/>
              </a:rPr>
              <a:t>(points[</a:t>
            </a:r>
            <a:r>
              <a:rPr lang="en-US" sz="1600" kern="0" dirty="0" err="1">
                <a:latin typeface="Lucida Console" pitchFamily="49" charset="0"/>
              </a:rPr>
              <a:t>i</a:t>
            </a:r>
            <a:r>
              <a:rPr lang="en-US" sz="1600" kern="0" dirty="0">
                <a:latin typeface="Lucida Console" pitchFamily="49" charset="0"/>
              </a:rPr>
              <a:t>].Name, "END")) {</a:t>
            </a:r>
          </a:p>
          <a:p>
            <a:pPr marL="0" indent="0">
              <a:buNone/>
            </a:pPr>
            <a:r>
              <a:rPr lang="en-US" sz="1600" kern="0" dirty="0">
                <a:latin typeface="Lucida Console" pitchFamily="49" charset="0"/>
              </a:rPr>
              <a:t>		d = </a:t>
            </a:r>
            <a:r>
              <a:rPr lang="en-US" sz="1600" kern="0" dirty="0" err="1">
                <a:solidFill>
                  <a:srgbClr val="FF0000"/>
                </a:solidFill>
                <a:latin typeface="Lucida Console" pitchFamily="49" charset="0"/>
              </a:rPr>
              <a:t>Calc_Distance_inverse</a:t>
            </a:r>
            <a:r>
              <a:rPr lang="en-US" sz="1600" kern="0" dirty="0">
                <a:latin typeface="Lucida Console" pitchFamily="49" charset="0"/>
              </a:rPr>
              <a:t>(&amp;ref, &amp;(points[</a:t>
            </a:r>
            <a:r>
              <a:rPr lang="en-US" sz="1600" kern="0" dirty="0" err="1">
                <a:latin typeface="Lucida Console" pitchFamily="49" charset="0"/>
              </a:rPr>
              <a:t>i</a:t>
            </a:r>
            <a:r>
              <a:rPr lang="en-US" sz="1600" kern="0" dirty="0">
                <a:latin typeface="Lucida Console" pitchFamily="49" charset="0"/>
              </a:rPr>
              <a:t>]) );</a:t>
            </a:r>
          </a:p>
          <a:p>
            <a:pPr marL="0" indent="0">
              <a:buNone/>
            </a:pPr>
            <a:r>
              <a:rPr lang="en-US" sz="1600" kern="0" dirty="0">
                <a:latin typeface="Lucida Console" pitchFamily="49" charset="0"/>
              </a:rPr>
              <a:t>		if (d&gt;</a:t>
            </a:r>
            <a:r>
              <a:rPr lang="en-US" sz="1600" kern="0" dirty="0" err="1">
                <a:latin typeface="Lucida Console" pitchFamily="49" charset="0"/>
              </a:rPr>
              <a:t>closest_d</a:t>
            </a:r>
            <a:r>
              <a:rPr lang="en-US" sz="1600" kern="0" dirty="0">
                <a:latin typeface="Lucida Console" pitchFamily="49" charset="0"/>
              </a:rPr>
              <a:t>) </a:t>
            </a:r>
            <a:r>
              <a:rPr lang="en-US" sz="1600" kern="0" dirty="0" err="1">
                <a:latin typeface="Lucida Console" pitchFamily="49" charset="0"/>
              </a:rPr>
              <a:t>closest_d</a:t>
            </a:r>
            <a:r>
              <a:rPr lang="en-US" sz="1600" kern="0" dirty="0">
                <a:latin typeface="Lucida Console" pitchFamily="49" charset="0"/>
              </a:rPr>
              <a:t> = d;</a:t>
            </a:r>
          </a:p>
          <a:p>
            <a:pPr marL="0" indent="0">
              <a:buNone/>
            </a:pPr>
            <a:r>
              <a:rPr lang="en-US" sz="1600" kern="0" dirty="0">
                <a:latin typeface="Lucida Console" pitchFamily="49" charset="0"/>
              </a:rPr>
              <a:t>		</a:t>
            </a:r>
            <a:r>
              <a:rPr lang="en-US" sz="1600" kern="0" dirty="0" err="1">
                <a:latin typeface="Lucida Console" pitchFamily="49" charset="0"/>
              </a:rPr>
              <a:t>i</a:t>
            </a:r>
            <a:r>
              <a:rPr lang="en-US" sz="1600" kern="0" dirty="0">
                <a:latin typeface="Lucida Console" pitchFamily="49" charset="0"/>
              </a:rPr>
              <a:t>++;</a:t>
            </a:r>
          </a:p>
          <a:p>
            <a:pPr marL="0" indent="0">
              <a:buNone/>
            </a:pPr>
            <a:r>
              <a:rPr lang="en-US" sz="1600" kern="0" dirty="0">
                <a:latin typeface="Lucida Console" pitchFamily="49" charset="0"/>
              </a:rPr>
              <a:t>	}</a:t>
            </a:r>
          </a:p>
          <a:p>
            <a:pPr marL="0" indent="0">
              <a:buNone/>
            </a:pPr>
            <a:r>
              <a:rPr lang="en-US" sz="1600" kern="0" dirty="0">
                <a:solidFill>
                  <a:srgbClr val="FF0000"/>
                </a:solidFill>
                <a:latin typeface="Lucida Console" pitchFamily="49" charset="0"/>
              </a:rPr>
              <a:t>	*distance = </a:t>
            </a:r>
            <a:r>
              <a:rPr lang="en-US" sz="1600" kern="0" dirty="0" err="1">
                <a:solidFill>
                  <a:srgbClr val="FF0000"/>
                </a:solidFill>
                <a:latin typeface="Lucida Console" pitchFamily="49" charset="0"/>
              </a:rPr>
              <a:t>acos</a:t>
            </a:r>
            <a:r>
              <a:rPr lang="en-US" sz="1600" kern="0" dirty="0">
                <a:solidFill>
                  <a:srgbClr val="FF0000"/>
                </a:solidFill>
                <a:latin typeface="Lucida Console" pitchFamily="49" charset="0"/>
              </a:rPr>
              <a:t>(d)*6371;</a:t>
            </a:r>
          </a:p>
          <a:p>
            <a:pPr marL="0" indent="0">
              <a:buNone/>
            </a:pPr>
            <a:r>
              <a:rPr lang="en-US" sz="1600" kern="0" dirty="0">
                <a:latin typeface="Lucida Console" pitchFamily="49" charset="0"/>
              </a:rPr>
              <a:t>	. . .</a:t>
            </a:r>
          </a:p>
          <a:p>
            <a:pPr marL="0" indent="0">
              <a:buNone/>
            </a:pPr>
            <a:r>
              <a:rPr lang="en-US" sz="1600" kern="0" dirty="0">
                <a:latin typeface="Lucida Console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37521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/>
              <a:t>Better Algorithms – Search Example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A90D10-62DF-4685-AA46-9C535418E8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61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99" dirty="0"/>
              <a:t>Making Searches Faster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425" y="1171111"/>
            <a:ext cx="6951537" cy="4948335"/>
          </a:xfrm>
        </p:spPr>
        <p:txBody>
          <a:bodyPr numCol="1"/>
          <a:lstStyle/>
          <a:p>
            <a:r>
              <a:rPr lang="en-US" dirty="0"/>
              <a:t>Improve the data organization, possibly also enabling a better algorithm</a:t>
            </a:r>
          </a:p>
          <a:p>
            <a:r>
              <a:rPr lang="en-US" dirty="0"/>
              <a:t>Example data structure: List</a:t>
            </a:r>
          </a:p>
          <a:p>
            <a:pPr lvl="1"/>
            <a:r>
              <a:rPr lang="en-US" dirty="0"/>
              <a:t>Each node holds a data element.</a:t>
            </a:r>
          </a:p>
          <a:p>
            <a:pPr lvl="2"/>
            <a:r>
              <a:rPr lang="en-US" dirty="0"/>
              <a:t>May be connected to one or two other nodes with pointers: </a:t>
            </a:r>
          </a:p>
          <a:p>
            <a:pPr lvl="5"/>
            <a:r>
              <a:rPr lang="en-US" sz="2000" dirty="0"/>
              <a:t>One successor (next)</a:t>
            </a:r>
          </a:p>
          <a:p>
            <a:pPr lvl="5"/>
            <a:r>
              <a:rPr lang="en-US" sz="2000" dirty="0"/>
              <a:t>Optional: one predecessor (</a:t>
            </a:r>
            <a:r>
              <a:rPr lang="en-US" sz="2000" dirty="0" err="1"/>
              <a:t>prev</a:t>
            </a:r>
            <a:r>
              <a:rPr lang="en-US" sz="2000" dirty="0"/>
              <a:t>)</a:t>
            </a:r>
          </a:p>
          <a:p>
            <a:pPr lvl="1"/>
            <a:r>
              <a:rPr lang="en-US" dirty="0"/>
              <a:t>Sequential access to data. </a:t>
            </a:r>
          </a:p>
          <a:p>
            <a:pPr lvl="2"/>
            <a:r>
              <a:rPr lang="en-US" dirty="0"/>
              <a:t>Must start at current node (or start node) and traverse list by visiting nodes via next or </a:t>
            </a:r>
            <a:r>
              <a:rPr lang="en-US" dirty="0" err="1"/>
              <a:t>prev</a:t>
            </a:r>
            <a:r>
              <a:rPr lang="en-US" dirty="0"/>
              <a:t> pointers.</a:t>
            </a:r>
          </a:p>
          <a:p>
            <a:pPr lvl="1"/>
            <a:r>
              <a:rPr lang="en-US" dirty="0"/>
              <a:t>Examples: linked list, queue, circular queue, double-ended queue.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86" name="Group 85"/>
          <p:cNvGrpSpPr/>
          <p:nvPr/>
        </p:nvGrpSpPr>
        <p:grpSpPr>
          <a:xfrm>
            <a:off x="7786341" y="649400"/>
            <a:ext cx="685373" cy="5417640"/>
            <a:chOff x="6949019" y="624000"/>
            <a:chExt cx="685800" cy="5417640"/>
          </a:xfrm>
        </p:grpSpPr>
        <p:sp>
          <p:nvSpPr>
            <p:cNvPr id="4" name="Rounded Rectangle 3"/>
            <p:cNvSpPr/>
            <p:nvPr/>
          </p:nvSpPr>
          <p:spPr>
            <a:xfrm>
              <a:off x="6949019" y="624000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6949019" y="1261696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949019" y="1899392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Elbow Connector 8"/>
            <p:cNvCxnSpPr>
              <a:stCxn id="4" idx="2"/>
            </p:cNvCxnSpPr>
            <p:nvPr/>
          </p:nvCxnSpPr>
          <p:spPr>
            <a:xfrm rot="5400000">
              <a:off x="7127589" y="1103715"/>
              <a:ext cx="322312" cy="6349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Elbow Connector 10"/>
            <p:cNvCxnSpPr>
              <a:stCxn id="5" idx="2"/>
            </p:cNvCxnSpPr>
            <p:nvPr/>
          </p:nvCxnSpPr>
          <p:spPr>
            <a:xfrm rot="5400000">
              <a:off x="7127589" y="1741411"/>
              <a:ext cx="322312" cy="6349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/>
            <p:cNvCxnSpPr/>
            <p:nvPr/>
          </p:nvCxnSpPr>
          <p:spPr>
            <a:xfrm rot="5400000">
              <a:off x="7133648" y="2377279"/>
              <a:ext cx="316542" cy="4235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ounded Rectangle 23"/>
            <p:cNvSpPr/>
            <p:nvPr/>
          </p:nvSpPr>
          <p:spPr>
            <a:xfrm>
              <a:off x="6949019" y="2544017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6949019" y="3181713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6949019" y="3819409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Elbow Connector 26"/>
            <p:cNvCxnSpPr>
              <a:stCxn id="24" idx="2"/>
            </p:cNvCxnSpPr>
            <p:nvPr/>
          </p:nvCxnSpPr>
          <p:spPr>
            <a:xfrm rot="5400000">
              <a:off x="7127589" y="3023732"/>
              <a:ext cx="322312" cy="6349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/>
            <p:cNvCxnSpPr>
              <a:stCxn id="25" idx="2"/>
            </p:cNvCxnSpPr>
            <p:nvPr/>
          </p:nvCxnSpPr>
          <p:spPr>
            <a:xfrm rot="5400000">
              <a:off x="7127589" y="3661428"/>
              <a:ext cx="322312" cy="6349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/>
            <p:cNvCxnSpPr/>
            <p:nvPr/>
          </p:nvCxnSpPr>
          <p:spPr>
            <a:xfrm rot="16200000" flipH="1">
              <a:off x="7133648" y="4298355"/>
              <a:ext cx="316542" cy="2115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ounded Rectangle 29"/>
            <p:cNvSpPr/>
            <p:nvPr/>
          </p:nvSpPr>
          <p:spPr>
            <a:xfrm>
              <a:off x="6949019" y="4444515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6949019" y="5082211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6949019" y="5719907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Elbow Connector 32"/>
            <p:cNvCxnSpPr/>
            <p:nvPr/>
          </p:nvCxnSpPr>
          <p:spPr>
            <a:xfrm rot="5400000">
              <a:off x="7133938" y="4924229"/>
              <a:ext cx="315963" cy="12700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/>
            <p:cNvCxnSpPr>
              <a:stCxn id="31" idx="2"/>
              <a:endCxn id="32" idx="0"/>
            </p:cNvCxnSpPr>
            <p:nvPr/>
          </p:nvCxnSpPr>
          <p:spPr>
            <a:xfrm rot="5400000">
              <a:off x="7133938" y="5561925"/>
              <a:ext cx="315963" cy="12700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Group 125"/>
          <p:cNvGrpSpPr/>
          <p:nvPr/>
        </p:nvGrpSpPr>
        <p:grpSpPr>
          <a:xfrm>
            <a:off x="10234046" y="649400"/>
            <a:ext cx="685373" cy="5423990"/>
            <a:chOff x="9878486" y="649400"/>
            <a:chExt cx="685800" cy="5423990"/>
          </a:xfrm>
        </p:grpSpPr>
        <p:sp>
          <p:nvSpPr>
            <p:cNvPr id="69" name="Rounded Rectangle 68"/>
            <p:cNvSpPr/>
            <p:nvPr/>
          </p:nvSpPr>
          <p:spPr>
            <a:xfrm>
              <a:off x="9878486" y="649400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9878486" y="1287096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9878486" y="1924792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Elbow Connector 71"/>
            <p:cNvCxnSpPr>
              <a:stCxn id="69" idx="2"/>
            </p:cNvCxnSpPr>
            <p:nvPr/>
          </p:nvCxnSpPr>
          <p:spPr>
            <a:xfrm rot="5400000">
              <a:off x="10057056" y="1129115"/>
              <a:ext cx="322312" cy="6349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Elbow Connector 72"/>
            <p:cNvCxnSpPr>
              <a:stCxn id="70" idx="2"/>
            </p:cNvCxnSpPr>
            <p:nvPr/>
          </p:nvCxnSpPr>
          <p:spPr>
            <a:xfrm rot="5400000">
              <a:off x="10057056" y="1766811"/>
              <a:ext cx="322312" cy="6349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Elbow Connector 73"/>
            <p:cNvCxnSpPr/>
            <p:nvPr/>
          </p:nvCxnSpPr>
          <p:spPr>
            <a:xfrm rot="5400000">
              <a:off x="10063115" y="2402679"/>
              <a:ext cx="316542" cy="4235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ounded Rectangle 74"/>
            <p:cNvSpPr/>
            <p:nvPr/>
          </p:nvSpPr>
          <p:spPr>
            <a:xfrm>
              <a:off x="9878486" y="2569417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ed Rectangle 75"/>
            <p:cNvSpPr/>
            <p:nvPr/>
          </p:nvSpPr>
          <p:spPr>
            <a:xfrm>
              <a:off x="9878486" y="3207113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ounded Rectangle 76"/>
            <p:cNvSpPr/>
            <p:nvPr/>
          </p:nvSpPr>
          <p:spPr>
            <a:xfrm>
              <a:off x="9878486" y="3844809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Elbow Connector 77"/>
            <p:cNvCxnSpPr>
              <a:stCxn id="75" idx="2"/>
            </p:cNvCxnSpPr>
            <p:nvPr/>
          </p:nvCxnSpPr>
          <p:spPr>
            <a:xfrm rot="5400000">
              <a:off x="10057056" y="3049132"/>
              <a:ext cx="322312" cy="6349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Elbow Connector 78"/>
            <p:cNvCxnSpPr>
              <a:stCxn id="76" idx="2"/>
            </p:cNvCxnSpPr>
            <p:nvPr/>
          </p:nvCxnSpPr>
          <p:spPr>
            <a:xfrm rot="5400000">
              <a:off x="10057056" y="3686828"/>
              <a:ext cx="322312" cy="6349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/>
            <p:nvPr/>
          </p:nvCxnSpPr>
          <p:spPr>
            <a:xfrm rot="16200000" flipH="1">
              <a:off x="10063115" y="4323755"/>
              <a:ext cx="316542" cy="2115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ounded Rectangle 80"/>
            <p:cNvSpPr/>
            <p:nvPr/>
          </p:nvSpPr>
          <p:spPr>
            <a:xfrm>
              <a:off x="9878486" y="4469915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ounded Rectangle 81"/>
            <p:cNvSpPr/>
            <p:nvPr/>
          </p:nvSpPr>
          <p:spPr>
            <a:xfrm>
              <a:off x="9878486" y="5107611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ounded Rectangle 82"/>
            <p:cNvSpPr/>
            <p:nvPr/>
          </p:nvSpPr>
          <p:spPr>
            <a:xfrm>
              <a:off x="9878486" y="5745307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Elbow Connector 83"/>
            <p:cNvCxnSpPr/>
            <p:nvPr/>
          </p:nvCxnSpPr>
          <p:spPr>
            <a:xfrm rot="5400000">
              <a:off x="10063405" y="4949629"/>
              <a:ext cx="315963" cy="12700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Elbow Connector 84"/>
            <p:cNvCxnSpPr>
              <a:stCxn id="82" idx="2"/>
              <a:endCxn id="83" idx="0"/>
            </p:cNvCxnSpPr>
            <p:nvPr/>
          </p:nvCxnSpPr>
          <p:spPr>
            <a:xfrm rot="5400000">
              <a:off x="10063405" y="5587325"/>
              <a:ext cx="315963" cy="12700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Elbow Connector 86"/>
            <p:cNvCxnSpPr>
              <a:stCxn id="83" idx="2"/>
              <a:endCxn id="69" idx="0"/>
            </p:cNvCxnSpPr>
            <p:nvPr/>
          </p:nvCxnSpPr>
          <p:spPr>
            <a:xfrm rot="5400000" flipH="1">
              <a:off x="7512566" y="3358220"/>
              <a:ext cx="5417640" cy="12700"/>
            </a:xfrm>
            <a:prstGeom prst="bentConnector5">
              <a:avLst>
                <a:gd name="adj1" fmla="val -4220"/>
                <a:gd name="adj2" fmla="val 4500000"/>
                <a:gd name="adj3" fmla="val 10422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Group 135"/>
          <p:cNvGrpSpPr/>
          <p:nvPr/>
        </p:nvGrpSpPr>
        <p:grpSpPr>
          <a:xfrm>
            <a:off x="8938202" y="649400"/>
            <a:ext cx="685373" cy="5417640"/>
            <a:chOff x="8373537" y="649400"/>
            <a:chExt cx="685800" cy="5417640"/>
          </a:xfrm>
        </p:grpSpPr>
        <p:sp>
          <p:nvSpPr>
            <p:cNvPr id="52" name="Rounded Rectangle 51"/>
            <p:cNvSpPr/>
            <p:nvPr/>
          </p:nvSpPr>
          <p:spPr>
            <a:xfrm>
              <a:off x="8373537" y="649400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8373537" y="1287096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8373537" y="1924792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Elbow Connector 54"/>
            <p:cNvCxnSpPr/>
            <p:nvPr/>
          </p:nvCxnSpPr>
          <p:spPr>
            <a:xfrm rot="5400000">
              <a:off x="8416647" y="1129115"/>
              <a:ext cx="322312" cy="6349"/>
            </a:xfrm>
            <a:prstGeom prst="bentConnector3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Elbow Connector 55"/>
            <p:cNvCxnSpPr/>
            <p:nvPr/>
          </p:nvCxnSpPr>
          <p:spPr>
            <a:xfrm rot="5400000">
              <a:off x="8416647" y="1766811"/>
              <a:ext cx="322312" cy="6349"/>
            </a:xfrm>
            <a:prstGeom prst="bentConnector3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Elbow Connector 56"/>
            <p:cNvCxnSpPr/>
            <p:nvPr/>
          </p:nvCxnSpPr>
          <p:spPr>
            <a:xfrm rot="5400000">
              <a:off x="8422706" y="2402679"/>
              <a:ext cx="316542" cy="4235"/>
            </a:xfrm>
            <a:prstGeom prst="bentConnector3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ounded Rectangle 57"/>
            <p:cNvSpPr/>
            <p:nvPr/>
          </p:nvSpPr>
          <p:spPr>
            <a:xfrm>
              <a:off x="8373537" y="2569417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8373537" y="3207113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8373537" y="3844809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Elbow Connector 60"/>
            <p:cNvCxnSpPr/>
            <p:nvPr/>
          </p:nvCxnSpPr>
          <p:spPr>
            <a:xfrm rot="5400000">
              <a:off x="8416647" y="3049132"/>
              <a:ext cx="322312" cy="6349"/>
            </a:xfrm>
            <a:prstGeom prst="bentConnector3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Elbow Connector 61"/>
            <p:cNvCxnSpPr/>
            <p:nvPr/>
          </p:nvCxnSpPr>
          <p:spPr>
            <a:xfrm rot="5400000">
              <a:off x="8416647" y="3686828"/>
              <a:ext cx="322312" cy="6349"/>
            </a:xfrm>
            <a:prstGeom prst="bentConnector3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Elbow Connector 62"/>
            <p:cNvCxnSpPr/>
            <p:nvPr/>
          </p:nvCxnSpPr>
          <p:spPr>
            <a:xfrm rot="16200000" flipH="1">
              <a:off x="8422706" y="4323755"/>
              <a:ext cx="316542" cy="2115"/>
            </a:xfrm>
            <a:prstGeom prst="bentConnector3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ounded Rectangle 63"/>
            <p:cNvSpPr/>
            <p:nvPr/>
          </p:nvSpPr>
          <p:spPr>
            <a:xfrm>
              <a:off x="8373537" y="4469915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8373537" y="5107611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8373537" y="5745307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Elbow Connector 66"/>
            <p:cNvCxnSpPr/>
            <p:nvPr/>
          </p:nvCxnSpPr>
          <p:spPr>
            <a:xfrm rot="5400000">
              <a:off x="8422996" y="4949629"/>
              <a:ext cx="315963" cy="12700"/>
            </a:xfrm>
            <a:prstGeom prst="bentConnector3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/>
            <p:cNvCxnSpPr/>
            <p:nvPr/>
          </p:nvCxnSpPr>
          <p:spPr>
            <a:xfrm rot="5400000">
              <a:off x="8422996" y="5587325"/>
              <a:ext cx="315963" cy="12700"/>
            </a:xfrm>
            <a:prstGeom prst="bentConnector3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Elbow Connector 127"/>
            <p:cNvCxnSpPr/>
            <p:nvPr/>
          </p:nvCxnSpPr>
          <p:spPr>
            <a:xfrm rot="5400000">
              <a:off x="8679118" y="1112176"/>
              <a:ext cx="322312" cy="6349"/>
            </a:xfrm>
            <a:prstGeom prst="bentConnector3">
              <a:avLst/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Elbow Connector 128"/>
            <p:cNvCxnSpPr/>
            <p:nvPr/>
          </p:nvCxnSpPr>
          <p:spPr>
            <a:xfrm rot="5400000">
              <a:off x="8679118" y="1749872"/>
              <a:ext cx="322312" cy="6349"/>
            </a:xfrm>
            <a:prstGeom prst="bentConnector3">
              <a:avLst/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Elbow Connector 129"/>
            <p:cNvCxnSpPr/>
            <p:nvPr/>
          </p:nvCxnSpPr>
          <p:spPr>
            <a:xfrm rot="5400000">
              <a:off x="8685177" y="2385740"/>
              <a:ext cx="316542" cy="4235"/>
            </a:xfrm>
            <a:prstGeom prst="bentConnector3">
              <a:avLst/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Elbow Connector 130"/>
            <p:cNvCxnSpPr/>
            <p:nvPr/>
          </p:nvCxnSpPr>
          <p:spPr>
            <a:xfrm rot="5400000">
              <a:off x="8679118" y="3032193"/>
              <a:ext cx="322312" cy="6349"/>
            </a:xfrm>
            <a:prstGeom prst="bentConnector3">
              <a:avLst/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Elbow Connector 131"/>
            <p:cNvCxnSpPr/>
            <p:nvPr/>
          </p:nvCxnSpPr>
          <p:spPr>
            <a:xfrm rot="5400000">
              <a:off x="8679118" y="3669889"/>
              <a:ext cx="322312" cy="6349"/>
            </a:xfrm>
            <a:prstGeom prst="bentConnector3">
              <a:avLst/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Elbow Connector 132"/>
            <p:cNvCxnSpPr/>
            <p:nvPr/>
          </p:nvCxnSpPr>
          <p:spPr>
            <a:xfrm rot="16200000" flipH="1">
              <a:off x="8685177" y="4306816"/>
              <a:ext cx="316542" cy="2115"/>
            </a:xfrm>
            <a:prstGeom prst="bentConnector3">
              <a:avLst/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Elbow Connector 133"/>
            <p:cNvCxnSpPr/>
            <p:nvPr/>
          </p:nvCxnSpPr>
          <p:spPr>
            <a:xfrm rot="5400000">
              <a:off x="8685467" y="4932690"/>
              <a:ext cx="315963" cy="12700"/>
            </a:xfrm>
            <a:prstGeom prst="bentConnector3">
              <a:avLst/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Elbow Connector 134"/>
            <p:cNvCxnSpPr/>
            <p:nvPr/>
          </p:nvCxnSpPr>
          <p:spPr>
            <a:xfrm rot="5400000">
              <a:off x="8685467" y="5570386"/>
              <a:ext cx="315963" cy="12700"/>
            </a:xfrm>
            <a:prstGeom prst="bentConnector3">
              <a:avLst/>
            </a:prstGeom>
            <a:ln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8486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99" dirty="0"/>
              <a:t>More Data 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425" y="1171111"/>
            <a:ext cx="6102326" cy="4948335"/>
          </a:xfrm>
        </p:spPr>
        <p:txBody>
          <a:bodyPr numCol="1"/>
          <a:lstStyle/>
          <a:p>
            <a:r>
              <a:rPr lang="en-US" dirty="0"/>
              <a:t>Tree - hierarchical</a:t>
            </a:r>
          </a:p>
          <a:p>
            <a:pPr lvl="1"/>
            <a:r>
              <a:rPr lang="en-US" dirty="0"/>
              <a:t>Each node holds a data element. May be connected to other nodes with pointers:</a:t>
            </a:r>
          </a:p>
          <a:p>
            <a:pPr lvl="5"/>
            <a:r>
              <a:rPr lang="en-US" sz="1800" dirty="0"/>
              <a:t>Up to one parent </a:t>
            </a:r>
          </a:p>
          <a:p>
            <a:pPr lvl="5"/>
            <a:r>
              <a:rPr lang="en-US" sz="1800" dirty="0"/>
              <a:t>Down to N children</a:t>
            </a:r>
          </a:p>
          <a:p>
            <a:pPr lvl="1"/>
            <a:r>
              <a:rPr lang="en-US" dirty="0"/>
              <a:t>Sequential access to data. Must traverse by visiting nodes, but additional connections reduce number of intermediate nodes.</a:t>
            </a:r>
          </a:p>
          <a:p>
            <a:pPr lvl="1"/>
            <a:r>
              <a:rPr lang="en-US" dirty="0"/>
              <a:t>Hierarchical structure. May be represented explicitly with pointers or implicitly with index location of element.</a:t>
            </a:r>
          </a:p>
          <a:p>
            <a:r>
              <a:rPr lang="en-US" dirty="0"/>
              <a:t>Array – random access</a:t>
            </a:r>
          </a:p>
          <a:p>
            <a:pPr lvl="1"/>
            <a:r>
              <a:rPr lang="en-US" sz="1800" dirty="0"/>
              <a:t>Same time to access each element</a:t>
            </a:r>
          </a:p>
          <a:p>
            <a:pPr lvl="1"/>
            <a:r>
              <a:rPr lang="en-US" sz="1800" dirty="0"/>
              <a:t>Flat structure</a:t>
            </a:r>
          </a:p>
          <a:p>
            <a:pPr lvl="1"/>
            <a:r>
              <a:rPr lang="en-US" sz="1800" dirty="0"/>
              <a:t>May be multidimensional</a:t>
            </a:r>
          </a:p>
        </p:txBody>
      </p:sp>
      <p:grpSp>
        <p:nvGrpSpPr>
          <p:cNvPr id="77" name="Group 76"/>
          <p:cNvGrpSpPr/>
          <p:nvPr/>
        </p:nvGrpSpPr>
        <p:grpSpPr>
          <a:xfrm>
            <a:off x="6791955" y="773933"/>
            <a:ext cx="4925981" cy="2427875"/>
            <a:chOff x="6258988" y="505507"/>
            <a:chExt cx="4929046" cy="2427875"/>
          </a:xfrm>
        </p:grpSpPr>
        <p:sp>
          <p:nvSpPr>
            <p:cNvPr id="5" name="Rounded Rectangle 4"/>
            <p:cNvSpPr/>
            <p:nvPr/>
          </p:nvSpPr>
          <p:spPr>
            <a:xfrm>
              <a:off x="8497362" y="815927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951136" y="1401396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6258988" y="2026502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Elbow Connector 7"/>
            <p:cNvCxnSpPr>
              <a:stCxn id="5" idx="1"/>
              <a:endCxn id="6" idx="0"/>
            </p:cNvCxnSpPr>
            <p:nvPr/>
          </p:nvCxnSpPr>
          <p:spPr>
            <a:xfrm rot="10800000" flipV="1">
              <a:off x="7294036" y="976794"/>
              <a:ext cx="1203326" cy="424602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8"/>
            <p:cNvCxnSpPr>
              <a:stCxn id="6" idx="1"/>
              <a:endCxn id="7" idx="0"/>
            </p:cNvCxnSpPr>
            <p:nvPr/>
          </p:nvCxnSpPr>
          <p:spPr>
            <a:xfrm rot="10800000" flipV="1">
              <a:off x="6601888" y="1562262"/>
              <a:ext cx="349248" cy="464239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10"/>
            <p:cNvSpPr/>
            <p:nvPr/>
          </p:nvSpPr>
          <p:spPr>
            <a:xfrm>
              <a:off x="7636937" y="2017520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957487" y="2611649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Elbow Connector 13"/>
            <p:cNvCxnSpPr>
              <a:stCxn id="11" idx="1"/>
              <a:endCxn id="12" idx="0"/>
            </p:cNvCxnSpPr>
            <p:nvPr/>
          </p:nvCxnSpPr>
          <p:spPr>
            <a:xfrm rot="10800000" flipV="1">
              <a:off x="7300387" y="2178387"/>
              <a:ext cx="336550" cy="433262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>
              <a:endCxn id="5" idx="0"/>
            </p:cNvCxnSpPr>
            <p:nvPr/>
          </p:nvCxnSpPr>
          <p:spPr>
            <a:xfrm rot="5400000">
              <a:off x="8681878" y="657542"/>
              <a:ext cx="316769" cy="12700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/>
            <p:cNvSpPr/>
            <p:nvPr/>
          </p:nvSpPr>
          <p:spPr>
            <a:xfrm>
              <a:off x="8329087" y="2611648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Elbow Connector 19"/>
            <p:cNvCxnSpPr>
              <a:stCxn id="11" idx="3"/>
              <a:endCxn id="17" idx="0"/>
            </p:cNvCxnSpPr>
            <p:nvPr/>
          </p:nvCxnSpPr>
          <p:spPr>
            <a:xfrm>
              <a:off x="8322737" y="2178387"/>
              <a:ext cx="349250" cy="433261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6" idx="3"/>
              <a:endCxn id="11" idx="0"/>
            </p:cNvCxnSpPr>
            <p:nvPr/>
          </p:nvCxnSpPr>
          <p:spPr>
            <a:xfrm>
              <a:off x="7636936" y="1562263"/>
              <a:ext cx="342901" cy="455257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ed Rectangle 32"/>
            <p:cNvSpPr/>
            <p:nvPr/>
          </p:nvSpPr>
          <p:spPr>
            <a:xfrm>
              <a:off x="9816433" y="1401394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9124285" y="2026500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Elbow Connector 34"/>
            <p:cNvCxnSpPr>
              <a:stCxn id="5" idx="3"/>
              <a:endCxn id="33" idx="0"/>
            </p:cNvCxnSpPr>
            <p:nvPr/>
          </p:nvCxnSpPr>
          <p:spPr>
            <a:xfrm>
              <a:off x="9183162" y="976794"/>
              <a:ext cx="976171" cy="424600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35"/>
            <p:cNvCxnSpPr>
              <a:stCxn id="33" idx="1"/>
              <a:endCxn id="34" idx="0"/>
            </p:cNvCxnSpPr>
            <p:nvPr/>
          </p:nvCxnSpPr>
          <p:spPr>
            <a:xfrm rot="10800000" flipV="1">
              <a:off x="9467185" y="1562260"/>
              <a:ext cx="349248" cy="464239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ounded Rectangle 36"/>
            <p:cNvSpPr/>
            <p:nvPr/>
          </p:nvSpPr>
          <p:spPr>
            <a:xfrm>
              <a:off x="10502234" y="2017518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Elbow Connector 38"/>
            <p:cNvCxnSpPr>
              <a:stCxn id="33" idx="3"/>
              <a:endCxn id="37" idx="0"/>
            </p:cNvCxnSpPr>
            <p:nvPr/>
          </p:nvCxnSpPr>
          <p:spPr>
            <a:xfrm>
              <a:off x="10502233" y="1562261"/>
              <a:ext cx="342901" cy="455257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/>
          <p:cNvGrpSpPr/>
          <p:nvPr/>
        </p:nvGrpSpPr>
        <p:grpSpPr>
          <a:xfrm>
            <a:off x="7997703" y="3706283"/>
            <a:ext cx="685373" cy="2895509"/>
            <a:chOff x="7806272" y="3306702"/>
            <a:chExt cx="685800" cy="2895509"/>
          </a:xfrm>
        </p:grpSpPr>
        <p:sp>
          <p:nvSpPr>
            <p:cNvPr id="55" name="Rounded Rectangle 54"/>
            <p:cNvSpPr/>
            <p:nvPr/>
          </p:nvSpPr>
          <p:spPr>
            <a:xfrm>
              <a:off x="7806272" y="3306702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7806272" y="3628424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7806272" y="3950146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7806272" y="4271868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7806272" y="4593590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7806272" y="4915312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7806272" y="5237034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7806272" y="5558756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7806272" y="5880478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9584998" y="4312729"/>
            <a:ext cx="2051888" cy="972423"/>
            <a:chOff x="9183162" y="3264445"/>
            <a:chExt cx="2053165" cy="972423"/>
          </a:xfrm>
        </p:grpSpPr>
        <p:sp>
          <p:nvSpPr>
            <p:cNvPr id="65" name="Rounded Rectangle 64"/>
            <p:cNvSpPr/>
            <p:nvPr/>
          </p:nvSpPr>
          <p:spPr>
            <a:xfrm>
              <a:off x="9183162" y="3271691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9183162" y="3593413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9183162" y="3915135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9864727" y="3271680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9864727" y="3593402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9864727" y="3915124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10550527" y="3264445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ounded Rectangle 71"/>
            <p:cNvSpPr/>
            <p:nvPr/>
          </p:nvSpPr>
          <p:spPr>
            <a:xfrm>
              <a:off x="10550527" y="3586167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10550527" y="3907889"/>
              <a:ext cx="685800" cy="3217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5329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Optimization: Binary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425" y="1171111"/>
            <a:ext cx="6476279" cy="4948335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sz="2000" i="1" dirty="0"/>
              <a:t>Divide and Conquer </a:t>
            </a:r>
            <a:r>
              <a:rPr lang="en-US" sz="2000" dirty="0"/>
              <a:t>approach</a:t>
            </a:r>
          </a:p>
          <a:p>
            <a:pPr>
              <a:spcBef>
                <a:spcPts val="200"/>
              </a:spcBef>
            </a:pPr>
            <a:r>
              <a:rPr lang="en-US" sz="2000" dirty="0"/>
              <a:t>Requirements</a:t>
            </a:r>
          </a:p>
          <a:p>
            <a:pPr lvl="1">
              <a:spcBef>
                <a:spcPts val="200"/>
              </a:spcBef>
            </a:pPr>
            <a:r>
              <a:rPr lang="en-US" sz="1800" dirty="0"/>
              <a:t>Regions in table must be </a:t>
            </a:r>
            <a:r>
              <a:rPr lang="en-US" sz="1800" i="1" dirty="0"/>
              <a:t>sorted by increasing starting address</a:t>
            </a:r>
          </a:p>
          <a:p>
            <a:pPr lvl="1">
              <a:spcBef>
                <a:spcPts val="200"/>
              </a:spcBef>
            </a:pPr>
            <a:r>
              <a:rPr lang="en-US" sz="1800" dirty="0"/>
              <a:t>For each entry, start address &lt;= end address</a:t>
            </a:r>
          </a:p>
          <a:p>
            <a:pPr>
              <a:spcBef>
                <a:spcPts val="200"/>
              </a:spcBef>
            </a:pPr>
            <a:r>
              <a:rPr lang="en-US" sz="2000" dirty="0"/>
              <a:t>Start in middle of the region table</a:t>
            </a:r>
          </a:p>
          <a:p>
            <a:pPr>
              <a:spcBef>
                <a:spcPts val="200"/>
              </a:spcBef>
            </a:pPr>
            <a:r>
              <a:rPr lang="en-US" sz="2000" dirty="0"/>
              <a:t>Compare entry’s start and end addresses with search address</a:t>
            </a:r>
          </a:p>
          <a:p>
            <a:pPr lvl="1">
              <a:spcBef>
                <a:spcPts val="200"/>
              </a:spcBef>
            </a:pPr>
            <a:r>
              <a:rPr lang="en-US" sz="1800" dirty="0"/>
              <a:t>If search address is </a:t>
            </a:r>
            <a:r>
              <a:rPr lang="en-US" sz="1800" i="1" dirty="0"/>
              <a:t>before </a:t>
            </a:r>
            <a:r>
              <a:rPr lang="en-US" sz="1800" dirty="0"/>
              <a:t>start address, then repeat with </a:t>
            </a:r>
            <a:r>
              <a:rPr lang="en-US" sz="1800" i="1" dirty="0"/>
              <a:t>upper </a:t>
            </a:r>
            <a:r>
              <a:rPr lang="en-US" sz="1800" dirty="0"/>
              <a:t>portion of table</a:t>
            </a:r>
          </a:p>
          <a:p>
            <a:pPr lvl="1">
              <a:spcBef>
                <a:spcPts val="200"/>
              </a:spcBef>
            </a:pPr>
            <a:r>
              <a:rPr lang="en-US" sz="1800" dirty="0"/>
              <a:t>If search address is </a:t>
            </a:r>
            <a:r>
              <a:rPr lang="en-US" sz="1800" i="1" dirty="0"/>
              <a:t>after </a:t>
            </a:r>
            <a:r>
              <a:rPr lang="en-US" sz="1800" dirty="0"/>
              <a:t>end addresses, then repeat with </a:t>
            </a:r>
            <a:r>
              <a:rPr lang="en-US" sz="1800" i="1" dirty="0"/>
              <a:t>lower </a:t>
            </a:r>
            <a:r>
              <a:rPr lang="en-US" sz="1800" dirty="0"/>
              <a:t>portion of table</a:t>
            </a:r>
          </a:p>
          <a:p>
            <a:pPr lvl="1">
              <a:spcBef>
                <a:spcPts val="200"/>
              </a:spcBef>
            </a:pPr>
            <a:r>
              <a:rPr lang="en-US" sz="1800" dirty="0"/>
              <a:t>Otherwise, we have found the region, so search is done</a:t>
            </a:r>
          </a:p>
          <a:p>
            <a:pPr>
              <a:spcBef>
                <a:spcPts val="200"/>
              </a:spcBef>
            </a:pPr>
            <a:r>
              <a:rPr lang="en-US" sz="2000" dirty="0"/>
              <a:t>Repeat until finding matching region or there’s no table left to search</a:t>
            </a:r>
          </a:p>
          <a:p>
            <a:pPr>
              <a:spcBef>
                <a:spcPts val="200"/>
              </a:spcBef>
            </a:pPr>
            <a:r>
              <a:rPr lang="en-US" sz="2000" dirty="0"/>
              <a:t>The time complexity is reduced to O(log(n)) compared to  O(n) for a brute force search (n is the number of elements).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182126" y="533704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312521" y="533704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2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442917" y="533704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3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573312" y="533704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4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10682464" y="2136769"/>
            <a:ext cx="685641" cy="3277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19" tIns="45709" rIns="91419" bIns="4570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801528" fontAlgn="ctr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</a:pPr>
            <a:endParaRPr lang="en-US">
              <a:latin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10682464" y="3532237"/>
            <a:ext cx="685641" cy="6653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19" tIns="45709" rIns="91419" bIns="45709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01528" fontAlgn="ctr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</a:pPr>
            <a:endParaRPr lang="en-US">
              <a:latin typeface="Arial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10688641" y="5230582"/>
            <a:ext cx="679465" cy="3277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19" tIns="45709" rIns="91419" bIns="4570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801528" fontAlgn="ctr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</a:pPr>
            <a:endParaRPr lang="en-US">
              <a:latin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9545906" y="2130593"/>
            <a:ext cx="685641" cy="3277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19" tIns="45709" rIns="91419" bIns="4570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801528" fontAlgn="ctr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</a:pPr>
            <a:endParaRPr lang="en-US">
              <a:latin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9545906" y="5203109"/>
            <a:ext cx="685641" cy="3277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19" tIns="45709" rIns="91419" bIns="4570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801528" fontAlgn="ctr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</a:pPr>
            <a:endParaRPr lang="en-US">
              <a:latin typeface="Arial" pitchFamily="34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8479352" y="2136769"/>
            <a:ext cx="685641" cy="3277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19" tIns="45709" rIns="91419" bIns="4570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801528" fontAlgn="ctr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</a:pPr>
            <a:endParaRPr lang="en-US">
              <a:latin typeface="Arial" pitchFamily="34" charset="0"/>
            </a:endParaRPr>
          </a:p>
        </p:txBody>
      </p:sp>
      <p:sp>
        <p:nvSpPr>
          <p:cNvPr id="60" name="Rectangle 59"/>
          <p:cNvSpPr/>
          <p:nvPr/>
        </p:nvSpPr>
        <p:spPr bwMode="auto">
          <a:xfrm>
            <a:off x="7336617" y="3374733"/>
            <a:ext cx="679465" cy="327706"/>
          </a:xfrm>
          <a:prstGeom prst="rect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19" tIns="45709" rIns="91419" bIns="4570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801528" fontAlgn="ctr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</a:pPr>
            <a:endParaRPr lang="en-US">
              <a:latin typeface="Arial" pitchFamily="34" charset="0"/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8479352" y="4612696"/>
            <a:ext cx="685641" cy="327706"/>
          </a:xfrm>
          <a:prstGeom prst="rect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19" tIns="45709" rIns="91419" bIns="4570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801528" fontAlgn="ctr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</a:pPr>
            <a:endParaRPr lang="en-US">
              <a:latin typeface="Arial" pitchFamily="34" charset="0"/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9545906" y="3964116"/>
            <a:ext cx="685641" cy="327706"/>
          </a:xfrm>
          <a:prstGeom prst="rect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19" tIns="45709" rIns="91419" bIns="4570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801528" fontAlgn="ctr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</a:pPr>
            <a:endParaRPr lang="en-US">
              <a:latin typeface="Arial" pitchFamily="34" charset="0"/>
            </a:endParaRPr>
          </a:p>
        </p:txBody>
      </p:sp>
      <p:cxnSp>
        <p:nvCxnSpPr>
          <p:cNvPr id="63" name="Straight Arrow Connector 62"/>
          <p:cNvCxnSpPr/>
          <p:nvPr/>
        </p:nvCxnSpPr>
        <p:spPr bwMode="auto">
          <a:xfrm>
            <a:off x="7031888" y="3472184"/>
            <a:ext cx="304729" cy="61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64" name="Rectangle 63"/>
          <p:cNvSpPr/>
          <p:nvPr/>
        </p:nvSpPr>
        <p:spPr bwMode="auto">
          <a:xfrm>
            <a:off x="7336617" y="3314508"/>
            <a:ext cx="679465" cy="32770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19" tIns="45709" rIns="91419" bIns="4570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801528" fontAlgn="ctr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</a:pPr>
            <a:endParaRPr lang="en-US">
              <a:latin typeface="Arial" pitchFamily="34" charset="0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8174623" y="4610767"/>
            <a:ext cx="984194" cy="327706"/>
            <a:chOff x="5715000" y="4539529"/>
            <a:chExt cx="984422" cy="327782"/>
          </a:xfrm>
        </p:grpSpPr>
        <p:cxnSp>
          <p:nvCxnSpPr>
            <p:cNvPr id="66" name="Straight Arrow Connector 65"/>
            <p:cNvCxnSpPr/>
            <p:nvPr/>
          </p:nvCxnSpPr>
          <p:spPr bwMode="auto">
            <a:xfrm>
              <a:off x="5715000" y="4703420"/>
              <a:ext cx="304800" cy="617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67" name="Rectangle 66"/>
            <p:cNvSpPr/>
            <p:nvPr/>
          </p:nvSpPr>
          <p:spPr bwMode="auto">
            <a:xfrm>
              <a:off x="6019800" y="4539529"/>
              <a:ext cx="679622" cy="32778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vert="horz" wrap="square" lIns="91419" tIns="45709" rIns="91419" bIns="4570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801528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endParaRPr lang="en-US">
                <a:latin typeface="Arial" pitchFamily="34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9247353" y="3979688"/>
            <a:ext cx="984194" cy="327706"/>
            <a:chOff x="5715000" y="4539529"/>
            <a:chExt cx="984422" cy="327782"/>
          </a:xfrm>
        </p:grpSpPr>
        <p:cxnSp>
          <p:nvCxnSpPr>
            <p:cNvPr id="69" name="Straight Arrow Connector 68"/>
            <p:cNvCxnSpPr/>
            <p:nvPr/>
          </p:nvCxnSpPr>
          <p:spPr bwMode="auto">
            <a:xfrm>
              <a:off x="5715000" y="4703420"/>
              <a:ext cx="304800" cy="617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70" name="Rectangle 69"/>
            <p:cNvSpPr/>
            <p:nvPr/>
          </p:nvSpPr>
          <p:spPr bwMode="auto">
            <a:xfrm>
              <a:off x="6019800" y="4539529"/>
              <a:ext cx="679622" cy="32778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vert="horz" wrap="square" lIns="91419" tIns="45709" rIns="91419" bIns="4570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801528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endParaRPr lang="en-US">
                <a:latin typeface="Arial" pitchFamily="34" charset="0"/>
              </a:endParaRPr>
            </a:p>
          </p:txBody>
        </p:sp>
      </p:grpSp>
      <p:sp>
        <p:nvSpPr>
          <p:cNvPr id="71" name="Rectangle 70"/>
          <p:cNvSpPr/>
          <p:nvPr/>
        </p:nvSpPr>
        <p:spPr bwMode="auto">
          <a:xfrm>
            <a:off x="10682464" y="4315366"/>
            <a:ext cx="685641" cy="327706"/>
          </a:xfrm>
          <a:prstGeom prst="rect">
            <a:avLst/>
          </a:prstGeom>
          <a:solidFill>
            <a:schemeClr val="accent1"/>
          </a:solidFill>
          <a:ln w="3810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19" tIns="45709" rIns="91419" bIns="45709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801528" fontAlgn="ctr">
              <a:lnSpc>
                <a:spcPct val="80000"/>
              </a:lnSpc>
              <a:spcBef>
                <a:spcPct val="50000"/>
              </a:spcBef>
              <a:buClr>
                <a:schemeClr val="bg2"/>
              </a:buClr>
              <a:buSzPct val="125000"/>
            </a:pPr>
            <a:endParaRPr lang="en-US">
              <a:latin typeface="Arial" pitchFamily="34" charset="0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10383912" y="4291429"/>
            <a:ext cx="984194" cy="327706"/>
            <a:chOff x="5715000" y="4539529"/>
            <a:chExt cx="984422" cy="327782"/>
          </a:xfrm>
        </p:grpSpPr>
        <p:cxnSp>
          <p:nvCxnSpPr>
            <p:cNvPr id="73" name="Straight Arrow Connector 72"/>
            <p:cNvCxnSpPr/>
            <p:nvPr/>
          </p:nvCxnSpPr>
          <p:spPr bwMode="auto">
            <a:xfrm>
              <a:off x="5715000" y="4703420"/>
              <a:ext cx="304800" cy="617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74" name="Rectangle 73"/>
            <p:cNvSpPr/>
            <p:nvPr/>
          </p:nvSpPr>
          <p:spPr bwMode="auto">
            <a:xfrm>
              <a:off x="6019800" y="4539529"/>
              <a:ext cx="679622" cy="32778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vert="horz" wrap="square" lIns="91419" tIns="45709" rIns="91419" bIns="4570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801528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endParaRPr lang="en-US"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9413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E732E8F9-034D-3843-9F6E-24F0AFBC5B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Learning Objectives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18893A3C-ECEB-EB40-AC7D-88BE5EA3D7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At the end of this lecture, you should be able to:</a:t>
            </a:r>
            <a:endParaRPr lang="en-US" altLang="en-US" dirty="0">
              <a:solidFill>
                <a:schemeClr val="accent5"/>
              </a:solidFill>
              <a:ea typeface="ＭＳ Ｐゴシック" panose="020B0600070205080204" pitchFamily="34" charset="-128"/>
            </a:endParaRPr>
          </a:p>
          <a:p>
            <a:r>
              <a:rPr lang="en-GB" sz="2400" dirty="0"/>
              <a:t>Describe the risks with optimizing code at high level. </a:t>
            </a:r>
          </a:p>
          <a:p>
            <a:r>
              <a:rPr lang="en-GB" sz="2400" dirty="0"/>
              <a:t>Describe the advantages of high-level code optimisation. </a:t>
            </a:r>
          </a:p>
          <a:p>
            <a:r>
              <a:rPr lang="en-GB" sz="2400" dirty="0"/>
              <a:t>Identify different types of data structures and their mode of data access.  </a:t>
            </a:r>
          </a:p>
          <a:p>
            <a:r>
              <a:rPr lang="en-GB" sz="2400" dirty="0"/>
              <a:t>Explain binary search algorithm. </a:t>
            </a:r>
          </a:p>
          <a:p>
            <a:r>
              <a:rPr lang="en-GB" sz="2400" dirty="0"/>
              <a:t>Describe the advantages and drawbacks of using optimized libraries in programming.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6888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80677" y="909303"/>
            <a:ext cx="11156206" cy="5615324"/>
          </a:xfrm>
        </p:spPr>
        <p:txBody>
          <a:bodyPr/>
          <a:lstStyle/>
          <a:p>
            <a:r>
              <a:rPr lang="en-GB" sz="2799" dirty="0"/>
              <a:t>The use of optimized libraries can achieve your goals at a relatively small extra investment.</a:t>
            </a:r>
          </a:p>
          <a:p>
            <a:r>
              <a:rPr lang="en-GB" sz="2799" dirty="0"/>
              <a:t>The use of optimized libraries however can make your code less portable across different platforms.</a:t>
            </a:r>
          </a:p>
          <a:p>
            <a:r>
              <a:rPr lang="en-GB" sz="2799" dirty="0"/>
              <a:t>Some of the most widely used optimized libraries are Math libraries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200" dirty="0"/>
              <a:t>NAG (Numerical Algorithm Group) Numerical Library:  Software library of numerical analysis routines e.g. linear algebra, optimization, differential equations, and regression analysis.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200" dirty="0"/>
              <a:t>Intel Math Kernel Library (MKL): optimized Maths routines (e.g. linear algebra, sparse solvers, FFTs) for science, engineering, and financial applications. Optimized specially for Intel processors.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200" dirty="0"/>
              <a:t>CMSIS-DSP:  Software library with a suite of common signal processing functions (e.g. filters, transforms, matrix algebra) for use on energy-efficient Cortex-M processor based devices.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8685" y="189390"/>
            <a:ext cx="11155965" cy="576000"/>
          </a:xfrm>
        </p:spPr>
        <p:txBody>
          <a:bodyPr>
            <a:normAutofit/>
          </a:bodyPr>
          <a:lstStyle/>
          <a:p>
            <a:r>
              <a:rPr lang="en-GB" sz="3599" dirty="0"/>
              <a:t>Use of Optimized Libraries</a:t>
            </a:r>
          </a:p>
        </p:txBody>
      </p:sp>
    </p:spTree>
    <p:extLst>
      <p:ext uri="{BB962C8B-B14F-4D97-AF65-F5344CB8AC3E}">
        <p14:creationId xmlns:p14="http://schemas.microsoft.com/office/powerpoint/2010/main" val="798531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36693" y="837312"/>
            <a:ext cx="11518614" cy="5543333"/>
          </a:xfrm>
        </p:spPr>
        <p:txBody>
          <a:bodyPr/>
          <a:lstStyle/>
          <a:p>
            <a:r>
              <a:rPr lang="en-GB" sz="2799" dirty="0"/>
              <a:t>Match the data types and approximations method to the range and accuracy needs of your algorithm.</a:t>
            </a:r>
          </a:p>
          <a:p>
            <a:r>
              <a:rPr lang="en-GB" sz="2799" dirty="0"/>
              <a:t>You can trade-off accuracy/precision for speed, code size, energy/power.</a:t>
            </a:r>
          </a:p>
          <a:p>
            <a:r>
              <a:rPr lang="en-GB" sz="2799" dirty="0"/>
              <a:t>Floating point arithmetic is needed when you are dealing with a large range of data values that fixed-point arithmetic cannot deal with.</a:t>
            </a:r>
          </a:p>
          <a:p>
            <a:r>
              <a:rPr lang="en-GB" sz="2799" dirty="0"/>
              <a:t>Single precision floating point uses 32 bits (8 bits for exponent, 24 for fraction mantissa) whereas double-precision floating point precision uses 64 bits (11 bits for exponent, 53 for fraction mantissa).</a:t>
            </a:r>
          </a:p>
          <a:p>
            <a:r>
              <a:rPr lang="en-GB" sz="2799" dirty="0"/>
              <a:t>Floating point is slow if there is no hardware support (must be emulated in software)</a:t>
            </a:r>
          </a:p>
          <a:p>
            <a:r>
              <a:rPr lang="en-GB" sz="2799" dirty="0"/>
              <a:t>The IEEE standard for floating point arithmetic (IEEE 754) is a technical standard for floating-point computation widely implemented in hardware.</a:t>
            </a:r>
          </a:p>
          <a:p>
            <a:endParaRPr lang="en-GB" sz="2799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6693" y="117399"/>
            <a:ext cx="11155965" cy="576000"/>
          </a:xfrm>
        </p:spPr>
        <p:txBody>
          <a:bodyPr>
            <a:normAutofit/>
          </a:bodyPr>
          <a:lstStyle/>
          <a:p>
            <a:r>
              <a:rPr lang="en-GB" dirty="0"/>
              <a:t>Precision</a:t>
            </a:r>
          </a:p>
        </p:txBody>
      </p:sp>
    </p:spTree>
    <p:extLst>
      <p:ext uri="{BB962C8B-B14F-4D97-AF65-F5344CB8AC3E}">
        <p14:creationId xmlns:p14="http://schemas.microsoft.com/office/powerpoint/2010/main" val="1388118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264702" y="909304"/>
            <a:ext cx="11878570" cy="1439827"/>
          </a:xfrm>
        </p:spPr>
        <p:txBody>
          <a:bodyPr/>
          <a:lstStyle/>
          <a:p>
            <a:r>
              <a:rPr lang="en-GB" sz="2799" dirty="0"/>
              <a:t>Many optimized libraries are available as Open Source Software (OSS).</a:t>
            </a:r>
          </a:p>
          <a:p>
            <a:r>
              <a:rPr lang="en-GB" sz="2799" dirty="0"/>
              <a:t>You need to know about the type of license you are signing up to before you use any OSS.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8685" y="189390"/>
            <a:ext cx="11155965" cy="576000"/>
          </a:xfrm>
        </p:spPr>
        <p:txBody>
          <a:bodyPr>
            <a:normAutofit/>
          </a:bodyPr>
          <a:lstStyle/>
          <a:p>
            <a:r>
              <a:rPr lang="en-GB" dirty="0"/>
              <a:t>Open Source Software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80677" y="2464985"/>
            <a:ext cx="5327359" cy="3627694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9248" tIns="59624" rIns="119248" bIns="59624"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383965" y="2464985"/>
            <a:ext cx="5298082" cy="3627694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9248" tIns="59624" rIns="119248" bIns="59624" rtlCol="0" anchor="ctr"/>
          <a:lstStyle/>
          <a:p>
            <a:pPr algn="ctr"/>
            <a:endParaRPr lang="en-US"/>
          </a:p>
        </p:txBody>
      </p:sp>
      <p:sp>
        <p:nvSpPr>
          <p:cNvPr id="5" name="Content Placeholder 5"/>
          <p:cNvSpPr txBox="1">
            <a:spLocks/>
          </p:cNvSpPr>
          <p:nvPr/>
        </p:nvSpPr>
        <p:spPr>
          <a:xfrm>
            <a:off x="6726510" y="2535470"/>
            <a:ext cx="4768840" cy="2837296"/>
          </a:xfrm>
          <a:prstGeom prst="rect">
            <a:avLst/>
          </a:prstGeom>
        </p:spPr>
        <p:txBody>
          <a:bodyPr/>
          <a:lstStyle>
            <a:lvl1pPr marL="360739" indent="-360739" algn="l" rtl="0" eaLnBrk="1" latinLnBrk="0" hangingPunct="1">
              <a:spcBef>
                <a:spcPts val="544"/>
              </a:spcBef>
              <a:buClr>
                <a:schemeClr val="accent5"/>
              </a:buClr>
              <a:buSzPct val="95000"/>
              <a:buFont typeface="Wingdings" charset="2"/>
              <a:buChar char="§"/>
              <a:defRPr kumimoji="0" sz="2800" b="0" i="0" kern="1200">
                <a:solidFill>
                  <a:schemeClr val="tx1"/>
                </a:solidFill>
                <a:effectLst/>
                <a:latin typeface="Gill Sans MT"/>
                <a:ea typeface="+mn-ea"/>
                <a:cs typeface="Gill Sans MT"/>
              </a:defRPr>
            </a:lvl1pPr>
            <a:lvl2pPr marL="1093016" indent="-360739" algn="l" rtl="0" eaLnBrk="1" latinLnBrk="0" hangingPunct="1">
              <a:spcBef>
                <a:spcPts val="544"/>
              </a:spcBef>
              <a:buClr>
                <a:schemeClr val="accent5"/>
              </a:buClr>
              <a:buSzPct val="95000"/>
              <a:buFont typeface="Wingdings" charset="2"/>
              <a:buChar char="§"/>
              <a:defRPr kumimoji="0" sz="20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2pPr>
            <a:lvl3pPr marL="1093016" indent="-360739" algn="l" rtl="0" eaLnBrk="1" latinLnBrk="0" hangingPunct="1">
              <a:spcBef>
                <a:spcPts val="544"/>
              </a:spcBef>
              <a:buClr>
                <a:schemeClr val="accent5"/>
              </a:buClr>
              <a:buSzPct val="95000"/>
              <a:buFont typeface="Wingdings" charset="2"/>
              <a:buChar char="§"/>
              <a:defRPr kumimoji="0" sz="20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3pPr>
            <a:lvl4pPr marL="1093016" indent="-360739" algn="l" rtl="0" eaLnBrk="1" latinLnBrk="0" hangingPunct="1">
              <a:spcBef>
                <a:spcPts val="544"/>
              </a:spcBef>
              <a:buClr>
                <a:schemeClr val="accent5"/>
              </a:buClr>
              <a:buSzPct val="95000"/>
              <a:buFont typeface="Wingdings" charset="2"/>
              <a:buChar char="§"/>
              <a:defRPr kumimoji="0" sz="20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4pPr>
            <a:lvl5pPr marL="1093016" indent="-360739" algn="l" rtl="0" eaLnBrk="1" latinLnBrk="0" hangingPunct="1">
              <a:spcBef>
                <a:spcPts val="544"/>
              </a:spcBef>
              <a:buClr>
                <a:schemeClr val="accent5"/>
              </a:buClr>
              <a:buSzPct val="95000"/>
              <a:buFont typeface="Wingdings" charset="2"/>
              <a:buChar char="§"/>
              <a:defRPr kumimoji="0" sz="20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5pPr>
            <a:lvl6pPr marL="2028085" indent="-248845" algn="l" rtl="0" eaLnBrk="1" latinLnBrk="0" hangingPunct="1">
              <a:spcBef>
                <a:spcPts val="340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Verdana"/>
              <a:buChar char="◦"/>
              <a:defRPr kumimoji="0" sz="2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14257" indent="-248845" algn="l" rtl="0" eaLnBrk="1" latinLnBrk="0" hangingPunct="1">
              <a:spcBef>
                <a:spcPts val="347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12871" indent="-248845" algn="l" rtl="0" eaLnBrk="1" latinLnBrk="0" hangingPunct="1">
              <a:spcBef>
                <a:spcPts val="350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Verdana"/>
              <a:buChar char="◦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3927" indent="-248845" algn="l" rtl="0" eaLnBrk="1" latinLnBrk="0" hangingPunct="1">
              <a:spcBef>
                <a:spcPts val="347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217">
              <a:buNone/>
            </a:pPr>
            <a:r>
              <a:rPr lang="en-US" sz="2400" b="1" dirty="0" err="1">
                <a:solidFill>
                  <a:schemeClr val="accent5"/>
                </a:solidFill>
              </a:rPr>
              <a:t>Copyleft</a:t>
            </a:r>
            <a:endParaRPr lang="en-US" sz="2400" b="1" dirty="0">
              <a:solidFill>
                <a:schemeClr val="accent5"/>
              </a:solidFill>
            </a:endParaRPr>
          </a:p>
          <a:p>
            <a:pPr defTabSz="914217"/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Source code must be made available for binary distribution.</a:t>
            </a:r>
          </a:p>
          <a:p>
            <a:pPr defTabSz="914217"/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Original work, any modifications, any derivative work must remain </a:t>
            </a:r>
            <a:r>
              <a:rPr lang="en-US" sz="2400">
                <a:solidFill>
                  <a:schemeClr val="bg1">
                    <a:lumMod val="95000"/>
                  </a:schemeClr>
                </a:solidFill>
              </a:rPr>
              <a:t>under the same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license.</a:t>
            </a:r>
          </a:p>
          <a:p>
            <a:pPr defTabSz="914217"/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Include GPL, LGPL, and MPL licenses.</a:t>
            </a:r>
          </a:p>
          <a:p>
            <a:pPr defTabSz="914217"/>
            <a:endParaRPr lang="en-GB" sz="2000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613099" y="2637615"/>
            <a:ext cx="4975953" cy="2879134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360739" indent="-360739" algn="l" rtl="0" eaLnBrk="1" latinLnBrk="0" hangingPunct="1">
              <a:spcBef>
                <a:spcPts val="544"/>
              </a:spcBef>
              <a:buClr>
                <a:schemeClr val="accent5"/>
              </a:buClr>
              <a:buSzPct val="95000"/>
              <a:buFont typeface="Wingdings" charset="2"/>
              <a:buChar char="§"/>
              <a:defRPr kumimoji="0" sz="3300" b="0" i="0" kern="1200">
                <a:solidFill>
                  <a:schemeClr val="tx1"/>
                </a:solidFill>
                <a:effectLst/>
                <a:latin typeface="Gill Sans MT"/>
                <a:ea typeface="+mn-ea"/>
                <a:cs typeface="Gill Sans MT"/>
              </a:defRPr>
            </a:lvl1pPr>
            <a:lvl2pPr marL="1093016" indent="-360739" algn="l" rtl="0" eaLnBrk="1" latinLnBrk="0" hangingPunct="1">
              <a:spcBef>
                <a:spcPts val="544"/>
              </a:spcBef>
              <a:buClr>
                <a:schemeClr val="accent5"/>
              </a:buClr>
              <a:buSzPct val="95000"/>
              <a:buFont typeface="Wingdings" charset="2"/>
              <a:buChar char="§"/>
              <a:defRPr kumimoji="0" sz="27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2pPr>
            <a:lvl3pPr marL="1093016" indent="-360739" algn="l" rtl="0" eaLnBrk="1" latinLnBrk="0" hangingPunct="1">
              <a:spcBef>
                <a:spcPts val="544"/>
              </a:spcBef>
              <a:buClr>
                <a:schemeClr val="accent5"/>
              </a:buClr>
              <a:buSzPct val="95000"/>
              <a:buFont typeface="Wingdings" charset="2"/>
              <a:buChar char="§"/>
              <a:defRPr kumimoji="0" sz="27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3pPr>
            <a:lvl4pPr marL="1093016" indent="-360739" algn="l" rtl="0" eaLnBrk="1" latinLnBrk="0" hangingPunct="1">
              <a:spcBef>
                <a:spcPts val="544"/>
              </a:spcBef>
              <a:buClr>
                <a:schemeClr val="accent5"/>
              </a:buClr>
              <a:buSzPct val="95000"/>
              <a:buFont typeface="Wingdings" charset="2"/>
              <a:buChar char="§"/>
              <a:defRPr kumimoji="0" sz="27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4pPr>
            <a:lvl5pPr marL="1093016" indent="-360739" algn="l" rtl="0" eaLnBrk="1" latinLnBrk="0" hangingPunct="1">
              <a:spcBef>
                <a:spcPts val="544"/>
              </a:spcBef>
              <a:buClr>
                <a:schemeClr val="accent5"/>
              </a:buClr>
              <a:buSzPct val="95000"/>
              <a:buFont typeface="Wingdings" charset="2"/>
              <a:buChar char="§"/>
              <a:defRPr kumimoji="0" sz="27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5pPr>
            <a:lvl6pPr marL="2028085" indent="-248845" algn="l" rtl="0" eaLnBrk="1" latinLnBrk="0" hangingPunct="1">
              <a:spcBef>
                <a:spcPts val="340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Verdana"/>
              <a:buChar char="◦"/>
              <a:defRPr kumimoji="0" sz="2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14257" indent="-248845" algn="l" rtl="0" eaLnBrk="1" latinLnBrk="0" hangingPunct="1">
              <a:spcBef>
                <a:spcPts val="347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12871" indent="-248845" algn="l" rtl="0" eaLnBrk="1" latinLnBrk="0" hangingPunct="1">
              <a:spcBef>
                <a:spcPts val="350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Verdana"/>
              <a:buChar char="◦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3927" indent="-248845" algn="l" rtl="0" eaLnBrk="1" latinLnBrk="0" hangingPunct="1">
              <a:spcBef>
                <a:spcPts val="347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217">
              <a:buNone/>
            </a:pPr>
            <a:r>
              <a:rPr lang="en-US" sz="2400" b="1" dirty="0">
                <a:solidFill>
                  <a:schemeClr val="tx2"/>
                </a:solidFill>
              </a:rPr>
              <a:t>Permissive </a:t>
            </a:r>
          </a:p>
          <a:p>
            <a:pPr defTabSz="914217"/>
            <a:r>
              <a:rPr lang="en-US" sz="2400" dirty="0"/>
              <a:t>License requirements are minimal.</a:t>
            </a:r>
          </a:p>
          <a:p>
            <a:pPr defTabSz="914217"/>
            <a:r>
              <a:rPr lang="en-US" sz="2400" dirty="0"/>
              <a:t>Broad grant of rights (with no conditions for particular licensing terms).</a:t>
            </a:r>
          </a:p>
          <a:p>
            <a:pPr defTabSz="914217"/>
            <a:r>
              <a:rPr lang="en-US" sz="2400" dirty="0"/>
              <a:t>Includes MIT, BSD, and Apache 2.0 licenses.	</a:t>
            </a:r>
            <a:endParaRPr lang="en-US" sz="2799" dirty="0"/>
          </a:p>
          <a:p>
            <a:pPr defTabSz="914217"/>
            <a:endParaRPr lang="en-GB" sz="2799" dirty="0"/>
          </a:p>
        </p:txBody>
      </p:sp>
    </p:spTree>
    <p:extLst>
      <p:ext uri="{BB962C8B-B14F-4D97-AF65-F5344CB8AC3E}">
        <p14:creationId xmlns:p14="http://schemas.microsoft.com/office/powerpoint/2010/main" val="932855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1054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/>
              <a:t>Outline</a:t>
            </a:r>
            <a:endParaRPr lang="en-GB" sz="3200" dirty="0"/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Low Power Computing</a:t>
            </a:r>
          </a:p>
          <a:p>
            <a:r>
              <a:rPr lang="en-US" dirty="0"/>
              <a:t>Optimization &amp; The Software Development Process</a:t>
            </a:r>
          </a:p>
          <a:p>
            <a:r>
              <a:rPr lang="en-US" dirty="0"/>
              <a:t>Optimization Risks</a:t>
            </a:r>
          </a:p>
          <a:p>
            <a:r>
              <a:rPr lang="en-US" dirty="0"/>
              <a:t>High Level Optimizations with Examples</a:t>
            </a:r>
          </a:p>
          <a:p>
            <a:r>
              <a:rPr lang="en-GB" dirty="0"/>
              <a:t>Better Algorithms – Search Example</a:t>
            </a:r>
          </a:p>
          <a:p>
            <a:pPr lvl="1"/>
            <a:r>
              <a:rPr lang="en-US" dirty="0"/>
              <a:t>Making Searches Faster</a:t>
            </a:r>
          </a:p>
          <a:p>
            <a:pPr lvl="1"/>
            <a:r>
              <a:rPr lang="en-US" dirty="0"/>
              <a:t>More Data Structures</a:t>
            </a:r>
          </a:p>
          <a:p>
            <a:pPr lvl="1"/>
            <a:r>
              <a:rPr lang="en-US" dirty="0"/>
              <a:t>Optimization: Binary Search</a:t>
            </a:r>
          </a:p>
          <a:p>
            <a:pPr lvl="1"/>
            <a:r>
              <a:rPr lang="en-GB" dirty="0"/>
              <a:t>Use of Optimized Libraries</a:t>
            </a:r>
          </a:p>
          <a:p>
            <a:pPr lvl="1"/>
            <a:r>
              <a:rPr lang="en-GB" dirty="0"/>
              <a:t>Precision</a:t>
            </a:r>
          </a:p>
          <a:p>
            <a:pPr lvl="1"/>
            <a:r>
              <a:rPr lang="en-GB"/>
              <a:t>Open-source </a:t>
            </a:r>
            <a:r>
              <a:rPr lang="en-GB" dirty="0"/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74495924"/>
      </p:ext>
    </p:extLst>
  </p:cSld>
  <p:clrMapOvr>
    <a:masterClrMapping/>
  </p:clrMapOvr>
  <p:transition>
    <p:pull dir="r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80676" y="981296"/>
            <a:ext cx="11156207" cy="5138706"/>
          </a:xfrm>
        </p:spPr>
        <p:txBody>
          <a:bodyPr/>
          <a:lstStyle/>
          <a:p>
            <a:r>
              <a:rPr lang="en-GB" sz="2799" dirty="0"/>
              <a:t>Power = Energy / Time</a:t>
            </a:r>
          </a:p>
          <a:p>
            <a:r>
              <a:rPr lang="en-GB" sz="2799" dirty="0"/>
              <a:t>Personal Computers operate to a maximum power budget.</a:t>
            </a:r>
          </a:p>
          <a:p>
            <a:r>
              <a:rPr lang="en-GB" sz="2799" dirty="0"/>
              <a:t>Mobile Computers operate to maximum power and energy budgets.</a:t>
            </a:r>
          </a:p>
          <a:p>
            <a:r>
              <a:rPr lang="en-GB" sz="2799" dirty="0"/>
              <a:t>There are many ways in which we can reduce power consumption: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400" dirty="0"/>
              <a:t>Reduce the amount of computations necessary e.g. optimize programs to remove redundant operations, use optimized libraries, reduce memory transactions by reusing local data, use better algorithms.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400" dirty="0"/>
              <a:t>Toolchain optimization e.g. help the compiler do a better job though directives to exploit hardware-specific features.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400" dirty="0"/>
              <a:t>Exploit power efficient hardware-assisted techniques e.g. </a:t>
            </a:r>
            <a:r>
              <a:rPr lang="en-GB" sz="2400" dirty="0" err="1"/>
              <a:t>big.LITTLE</a:t>
            </a:r>
            <a:r>
              <a:rPr lang="en-GB" sz="2400" dirty="0"/>
              <a:t> multiprocessing, Dynamic Voltage and Frequency Scaling (DVFS).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400" dirty="0"/>
              <a:t>Improve hardware occupancy e.g. better scheduling algorithms, hide latency.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sz="2400" dirty="0"/>
          </a:p>
          <a:p>
            <a:pPr lvl="1">
              <a:buFont typeface="Wingdings" panose="05000000000000000000" pitchFamily="2" charset="2"/>
              <a:buChar char="Ø"/>
            </a:pPr>
            <a:endParaRPr lang="en-GB" sz="2400" dirty="0"/>
          </a:p>
          <a:p>
            <a:pPr lvl="1">
              <a:buFont typeface="Wingdings" panose="05000000000000000000" pitchFamily="2" charset="2"/>
              <a:buChar char="Ø"/>
            </a:pPr>
            <a:endParaRPr lang="en-GB" sz="2400" dirty="0"/>
          </a:p>
          <a:p>
            <a:pPr lvl="1">
              <a:buFont typeface="Wingdings" panose="05000000000000000000" pitchFamily="2" charset="2"/>
              <a:buChar char="Ø"/>
            </a:pPr>
            <a:endParaRPr lang="en-GB" dirty="0"/>
          </a:p>
          <a:p>
            <a:pPr marL="0" indent="0">
              <a:buNone/>
            </a:pPr>
            <a:endParaRPr lang="en-GB" sz="2799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80676" y="117399"/>
            <a:ext cx="11155965" cy="576000"/>
          </a:xfrm>
        </p:spPr>
        <p:txBody>
          <a:bodyPr>
            <a:normAutofit/>
          </a:bodyPr>
          <a:lstStyle/>
          <a:p>
            <a:r>
              <a:rPr lang="en-GB" dirty="0"/>
              <a:t>Low Power Computing</a:t>
            </a:r>
          </a:p>
        </p:txBody>
      </p:sp>
    </p:spTree>
    <p:extLst>
      <p:ext uri="{BB962C8B-B14F-4D97-AF65-F5344CB8AC3E}">
        <p14:creationId xmlns:p14="http://schemas.microsoft.com/office/powerpoint/2010/main" val="3998090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999" dirty="0"/>
              <a:t>Optimization &amp; The Software Development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425" y="1171111"/>
            <a:ext cx="6856578" cy="4948335"/>
          </a:xfrm>
        </p:spPr>
        <p:txBody>
          <a:bodyPr/>
          <a:lstStyle/>
          <a:p>
            <a:r>
              <a:rPr lang="en-US" dirty="0"/>
              <a:t>Many opportunities for optimization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Multiple levels of design hierarchy.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Requirements, algorithm, architecture, design, implementation…</a:t>
            </a:r>
          </a:p>
          <a:p>
            <a:r>
              <a:rPr lang="en-US" dirty="0"/>
              <a:t>Some computer systems are more amenable/open to optimizations than others.</a:t>
            </a:r>
          </a:p>
          <a:p>
            <a:r>
              <a:rPr lang="en-US" dirty="0"/>
              <a:t>Higher-level optimizations may span multiple levels</a:t>
            </a:r>
          </a:p>
          <a:p>
            <a:pPr lvl="1"/>
            <a:r>
              <a:rPr lang="en-US" sz="2400" dirty="0"/>
              <a:t>Impacts more code than lower level optimizations, requiring more development effort.</a:t>
            </a:r>
          </a:p>
          <a:p>
            <a:pPr lvl="1"/>
            <a:r>
              <a:rPr lang="en-US" sz="2400" dirty="0"/>
              <a:t>May add more risk.</a:t>
            </a:r>
            <a:endParaRPr lang="en-US" sz="2799" dirty="0"/>
          </a:p>
          <a:p>
            <a:endParaRPr lang="en-US" sz="2000" dirty="0"/>
          </a:p>
        </p:txBody>
      </p:sp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003" y="1288725"/>
            <a:ext cx="4447313" cy="35081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207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Optimization Risks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dirty="0"/>
              <a:t>Unpredictability of development effort needed</a:t>
            </a:r>
          </a:p>
          <a:p>
            <a:pPr lvl="1"/>
            <a:r>
              <a:rPr lang="en-US" dirty="0"/>
              <a:t>Balancing act</a:t>
            </a:r>
          </a:p>
          <a:p>
            <a:pPr lvl="2"/>
            <a:r>
              <a:rPr lang="en-US" dirty="0"/>
              <a:t>Pro: expected performance gain</a:t>
            </a:r>
          </a:p>
          <a:p>
            <a:pPr lvl="2"/>
            <a:r>
              <a:rPr lang="en-US" dirty="0"/>
              <a:t>Cons: additional development time required, increased schedule risk</a:t>
            </a:r>
          </a:p>
          <a:p>
            <a:pPr lvl="1"/>
            <a:r>
              <a:rPr lang="en-US" dirty="0"/>
              <a:t>Difficulties in prediction</a:t>
            </a:r>
          </a:p>
          <a:p>
            <a:pPr lvl="2"/>
            <a:r>
              <a:rPr lang="en-US" dirty="0"/>
              <a:t>How much gain will we get after this optimization? Will it be optimized enough so we can stop optimizing the program?</a:t>
            </a:r>
          </a:p>
          <a:p>
            <a:pPr lvl="2"/>
            <a:r>
              <a:rPr lang="en-US" dirty="0"/>
              <a:t>How long will it take to perform this optimization?</a:t>
            </a:r>
          </a:p>
          <a:p>
            <a:pPr lvl="2"/>
            <a:r>
              <a:rPr lang="en-US" dirty="0"/>
              <a:t>How many more optimizations will we need?</a:t>
            </a:r>
          </a:p>
          <a:p>
            <a:endParaRPr lang="en-US" dirty="0"/>
          </a:p>
          <a:p>
            <a:r>
              <a:rPr lang="en-US" dirty="0"/>
              <a:t>Impact on code maintainability</a:t>
            </a:r>
          </a:p>
          <a:p>
            <a:pPr lvl="1"/>
            <a:r>
              <a:rPr lang="en-US" dirty="0"/>
              <a:t>Code will be used in future</a:t>
            </a:r>
          </a:p>
          <a:p>
            <a:pPr lvl="2"/>
            <a:r>
              <a:rPr lang="en-US" dirty="0"/>
              <a:t>Bug fixes, feature changes, feature additions, upgrades</a:t>
            </a:r>
          </a:p>
          <a:p>
            <a:pPr lvl="2"/>
            <a:r>
              <a:rPr lang="en-US" dirty="0"/>
              <a:t>Basis for follow-up and evolved products, platform for range of products </a:t>
            </a:r>
          </a:p>
          <a:p>
            <a:pPr lvl="1"/>
            <a:r>
              <a:rPr lang="en-US" dirty="0"/>
              <a:t>What if you’ve forgotten how your optimized code works? </a:t>
            </a:r>
          </a:p>
          <a:p>
            <a:pPr lvl="1"/>
            <a:r>
              <a:rPr lang="en-US" dirty="0"/>
              <a:t>What if someone else needs to maintain your optimized code?</a:t>
            </a:r>
          </a:p>
          <a:p>
            <a:pPr lvl="1"/>
            <a:r>
              <a:rPr lang="en-US" dirty="0"/>
              <a:t>Optimization often hurts code maintainability</a:t>
            </a:r>
          </a:p>
          <a:p>
            <a:pPr lvl="1"/>
            <a:r>
              <a:rPr lang="en-US" dirty="0"/>
              <a:t>Need to optimize in a way which retains maintainability </a:t>
            </a:r>
          </a:p>
        </p:txBody>
      </p:sp>
    </p:spTree>
    <p:extLst>
      <p:ext uri="{BB962C8B-B14F-4D97-AF65-F5344CB8AC3E}">
        <p14:creationId xmlns:p14="http://schemas.microsoft.com/office/powerpoint/2010/main" val="4233771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 Level Optimizations: Do Less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Fundamental concept: perform less computation</a:t>
            </a:r>
          </a:p>
          <a:p>
            <a:pPr lvl="1"/>
            <a:r>
              <a:rPr lang="en-US" dirty="0"/>
              <a:t>Lazy (or deferred) execution: don’t compute data until needed</a:t>
            </a:r>
          </a:p>
          <a:p>
            <a:pPr lvl="1"/>
            <a:r>
              <a:rPr lang="en-US" dirty="0"/>
              <a:t>Early decisions: for decisions based on computations, may be able to use intermediate results</a:t>
            </a:r>
          </a:p>
          <a:p>
            <a:endParaRPr lang="en-US" dirty="0"/>
          </a:p>
          <a:p>
            <a:r>
              <a:rPr lang="en-US" dirty="0"/>
              <a:t>Applied broadly</a:t>
            </a:r>
          </a:p>
          <a:p>
            <a:pPr lvl="1"/>
            <a:r>
              <a:rPr lang="en-US" dirty="0"/>
              <a:t>Many algorithms implement these concepts</a:t>
            </a:r>
          </a:p>
          <a:p>
            <a:pPr lvl="1"/>
            <a:r>
              <a:rPr lang="en-US" dirty="0"/>
              <a:t>Compilers try to apply these in optimization passes</a:t>
            </a:r>
          </a:p>
          <a:p>
            <a:endParaRPr lang="en-US" dirty="0"/>
          </a:p>
          <a:p>
            <a:r>
              <a:rPr lang="en-US" dirty="0"/>
              <a:t>Role of developer</a:t>
            </a:r>
          </a:p>
          <a:p>
            <a:pPr lvl="1"/>
            <a:r>
              <a:rPr lang="en-US" dirty="0"/>
              <a:t>Implement concepts directly in source code </a:t>
            </a:r>
          </a:p>
          <a:p>
            <a:pPr lvl="1"/>
            <a:r>
              <a:rPr lang="en-US" dirty="0"/>
              <a:t>Help the compiler apply these concepts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550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99" dirty="0"/>
              <a:t>Example Program: “Nearby Points of Interest”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425" y="1171111"/>
            <a:ext cx="6760960" cy="4948335"/>
          </a:xfrm>
        </p:spPr>
        <p:txBody>
          <a:bodyPr/>
          <a:lstStyle/>
          <a:p>
            <a:r>
              <a:rPr lang="en-US" dirty="0"/>
              <a:t>Find distance and bearing  from current position to the closest position of a fixed set of positions.</a:t>
            </a:r>
          </a:p>
          <a:p>
            <a:r>
              <a:rPr lang="en-US" dirty="0"/>
              <a:t>Positions are described as coordinates on the surface of the Earth (latitude, longitude)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44450" y="4716289"/>
                <a:ext cx="1142289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acos</m:t>
                    </m:r>
                    <m:r>
                      <a:rPr lang="en-US" i="1">
                        <a:latin typeface="Cambria Math"/>
                      </a:rPr>
                      <m:t>((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𝑙𝑎𝑡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i="1">
                        <a:latin typeface="Cambria Math"/>
                      </a:rPr>
                      <m:t>∗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𝑙𝑎𝑡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𝑙𝑎𝑡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i="1">
                            <a:latin typeface="Cambria Math"/>
                          </a:rPr>
                          <m:t>∗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𝑙𝑎𝑡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i="1">
                            <a:latin typeface="Cambria Math"/>
                          </a:rPr>
                          <m:t>∗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𝑙𝑜𝑛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𝑙𝑜𝑛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d>
                    <m:r>
                      <a:rPr lang="en-US" i="1">
                        <a:latin typeface="Cambria Math"/>
                      </a:rPr>
                      <m:t>∗6371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50" y="4716289"/>
                <a:ext cx="11422892" cy="369332"/>
              </a:xfrm>
              <a:prstGeom prst="rect">
                <a:avLst/>
              </a:prstGeom>
              <a:blipFill>
                <a:blip r:embed="rId3"/>
                <a:stretch>
                  <a:fillRect l="-48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791" y="5325502"/>
                <a:ext cx="12184418" cy="5290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=</m:t>
                    </m:r>
                    <m:r>
                      <a:rPr lang="en-US" sz="2000" i="1">
                        <a:latin typeface="Cambria Math"/>
                      </a:rPr>
                      <m:t>𝑎𝑡𝑎𝑛</m:t>
                    </m:r>
                    <m:r>
                      <a:rPr lang="en-US" sz="2000" i="1">
                        <a:latin typeface="Cambria Math"/>
                      </a:rPr>
                      <m:t>2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𝑙𝑎𝑡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2000" i="1">
                            <a:latin typeface="Cambria Math"/>
                          </a:rPr>
                          <m:t>∗</m:t>
                        </m:r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𝑙𝑎𝑡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2000" i="1">
                            <a:latin typeface="Cambria Math"/>
                          </a:rPr>
                          <m:t>−</m:t>
                        </m:r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𝑙𝑎𝑡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2000" i="1">
                            <a:latin typeface="Cambria Math"/>
                          </a:rPr>
                          <m:t>∗</m:t>
                        </m:r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𝑙𝑎𝑡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2000" i="1">
                            <a:latin typeface="Cambria Math"/>
                          </a:rPr>
                          <m:t>∗</m:t>
                        </m:r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𝑙𝑜𝑛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𝑙𝑜𝑛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2000" i="1">
                            <a:latin typeface="Cambria Math"/>
                          </a:rPr>
                          <m:t>,  </m:t>
                        </m:r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𝑙𝑜𝑛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𝑙𝑜𝑛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2000" i="1">
                            <a:latin typeface="Cambria Math"/>
                          </a:rPr>
                          <m:t>∗</m:t>
                        </m:r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𝑙𝑎𝑡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d>
                    <m:r>
                      <a:rPr lang="en-US" sz="2000" i="1">
                        <a:latin typeface="Cambria Math"/>
                      </a:rPr>
                      <m:t>∗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180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𝜋</m:t>
                        </m:r>
                      </m:den>
                    </m:f>
                  </m:oMath>
                </a14:m>
                <a:endParaRPr lang="en-US" sz="2799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" y="5325502"/>
                <a:ext cx="12184418" cy="529062"/>
              </a:xfrm>
              <a:prstGeom prst="rect">
                <a:avLst/>
              </a:prstGeom>
              <a:blipFill>
                <a:blip r:embed="rId4"/>
                <a:stretch>
                  <a:fillRect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71357" y="1357285"/>
            <a:ext cx="2360731" cy="2138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Group 15"/>
          <p:cNvGrpSpPr/>
          <p:nvPr/>
        </p:nvGrpSpPr>
        <p:grpSpPr>
          <a:xfrm>
            <a:off x="1760063" y="2709088"/>
            <a:ext cx="3689526" cy="1727791"/>
            <a:chOff x="865909" y="2058972"/>
            <a:chExt cx="3691822" cy="1727790"/>
          </a:xfrm>
        </p:grpSpPr>
        <p:cxnSp>
          <p:nvCxnSpPr>
            <p:cNvPr id="20" name="Elbow Connector 11"/>
            <p:cNvCxnSpPr/>
            <p:nvPr/>
          </p:nvCxnSpPr>
          <p:spPr bwMode="auto">
            <a:xfrm flipV="1">
              <a:off x="1510669" y="2367157"/>
              <a:ext cx="0" cy="72563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21" name="TextBox 20"/>
            <p:cNvSpPr txBox="1"/>
            <p:nvPr/>
          </p:nvSpPr>
          <p:spPr>
            <a:xfrm>
              <a:off x="3428968" y="2058972"/>
              <a:ext cx="1128763" cy="369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n-lt"/>
                </a:rPr>
                <a:t>(lat</a:t>
              </a:r>
              <a:r>
                <a:rPr lang="en-US" baseline="-25000" dirty="0">
                  <a:latin typeface="+mn-lt"/>
                </a:rPr>
                <a:t>2</a:t>
              </a:r>
              <a:r>
                <a:rPr lang="en-US" dirty="0">
                  <a:latin typeface="+mn-lt"/>
                </a:rPr>
                <a:t>, lon</a:t>
              </a:r>
              <a:r>
                <a:rPr lang="en-US" baseline="-25000" dirty="0">
                  <a:latin typeface="+mn-lt"/>
                </a:rPr>
                <a:t>2</a:t>
              </a:r>
              <a:r>
                <a:rPr lang="en-US" dirty="0">
                  <a:latin typeface="+mn-lt"/>
                </a:rPr>
                <a:t>)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65909" y="3417516"/>
              <a:ext cx="1128763" cy="369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n-lt"/>
                </a:rPr>
                <a:t>(lat</a:t>
              </a:r>
              <a:r>
                <a:rPr lang="en-US" baseline="-25000" dirty="0">
                  <a:latin typeface="+mn-lt"/>
                </a:rPr>
                <a:t>1</a:t>
              </a:r>
              <a:r>
                <a:rPr lang="en-US" dirty="0">
                  <a:latin typeface="+mn-lt"/>
                </a:rPr>
                <a:t>, lon</a:t>
              </a:r>
              <a:r>
                <a:rPr lang="en-US" baseline="-25000" dirty="0">
                  <a:latin typeface="+mn-lt"/>
                </a:rPr>
                <a:t>1</a:t>
              </a:r>
              <a:r>
                <a:rPr lang="en-US" dirty="0">
                  <a:latin typeface="+mn-lt"/>
                </a:rPr>
                <a:t>)</a:t>
              </a: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1436142" y="2921963"/>
              <a:ext cx="149055" cy="460817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vert="horz" wrap="square" lIns="91419" tIns="45709" rIns="91419" bIns="4570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801528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endParaRPr lang="en-US">
                <a:latin typeface="Arial" pitchFamily="34" charset="0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3948513" y="2424924"/>
              <a:ext cx="149055" cy="460817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vert="horz" wrap="square" lIns="91419" tIns="45709" rIns="91419" bIns="4570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801528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endParaRPr lang="en-US">
                <a:latin typeface="Arial" pitchFamily="34" charset="0"/>
              </a:endParaRPr>
            </a:p>
          </p:txBody>
        </p:sp>
        <p:cxnSp>
          <p:nvCxnSpPr>
            <p:cNvPr id="25" name="Elbow Connector 11"/>
            <p:cNvCxnSpPr>
              <a:stCxn id="23" idx="6"/>
              <a:endCxn id="24" idx="2"/>
            </p:cNvCxnSpPr>
            <p:nvPr/>
          </p:nvCxnSpPr>
          <p:spPr bwMode="auto">
            <a:xfrm flipV="1">
              <a:off x="1585197" y="2655333"/>
              <a:ext cx="2363316" cy="49703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26" name="Arc 25"/>
            <p:cNvSpPr/>
            <p:nvPr/>
          </p:nvSpPr>
          <p:spPr bwMode="auto">
            <a:xfrm>
              <a:off x="1585197" y="2773005"/>
              <a:ext cx="543386" cy="758731"/>
            </a:xfrm>
            <a:prstGeom prst="arc">
              <a:avLst>
                <a:gd name="adj1" fmla="val 11483018"/>
                <a:gd name="adj2" fmla="val 16136253"/>
              </a:avLst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none" w="med" len="med"/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txBody>
            <a:bodyPr vert="horz" wrap="square" lIns="91419" tIns="45709" rIns="91419" bIns="45709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801528" fontAlgn="ctr">
                <a:lnSpc>
                  <a:spcPct val="80000"/>
                </a:lnSpc>
                <a:spcBef>
                  <a:spcPct val="50000"/>
                </a:spcBef>
                <a:buClr>
                  <a:schemeClr val="bg2"/>
                </a:buClr>
                <a:buSzPct val="125000"/>
              </a:pPr>
              <a:endParaRPr lang="en-US">
                <a:latin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616814" y="2546866"/>
              <a:ext cx="303407" cy="369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FF0000"/>
                  </a:solidFill>
                  <a:cs typeface="Times New Roman" pitchFamily="18" charset="0"/>
                </a:rPr>
                <a:t>d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99484" y="2623066"/>
              <a:ext cx="303407" cy="369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FF0000"/>
                  </a:solidFill>
                  <a:cs typeface="Times New Roman" pitchFamily="18" charset="0"/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2867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99" dirty="0"/>
              <a:t>Example Program: “Nearby Points of Interest” - Core Code: Calculate Distance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79425" y="1596044"/>
            <a:ext cx="11233150" cy="4523402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latin typeface="Lucida Console" pitchFamily="49" charset="0"/>
              </a:rPr>
              <a:t>float </a:t>
            </a:r>
            <a:r>
              <a:rPr lang="en-US" sz="2000" b="1" dirty="0" err="1">
                <a:latin typeface="Lucida Console" pitchFamily="49" charset="0"/>
              </a:rPr>
              <a:t>Calc_Distance</a:t>
            </a:r>
            <a:r>
              <a:rPr lang="en-US" sz="2000" b="1" dirty="0">
                <a:latin typeface="Lucida Console" pitchFamily="49" charset="0"/>
              </a:rPr>
              <a:t>( PT_T * p1,  </a:t>
            </a:r>
            <a:r>
              <a:rPr lang="en-US" sz="2000" b="1" dirty="0" err="1">
                <a:latin typeface="Lucida Console" pitchFamily="49" charset="0"/>
              </a:rPr>
              <a:t>const</a:t>
            </a:r>
            <a:r>
              <a:rPr lang="en-US" sz="2000" b="1" dirty="0">
                <a:latin typeface="Lucida Console" pitchFamily="49" charset="0"/>
              </a:rPr>
              <a:t> PT_T * p2) { </a:t>
            </a:r>
          </a:p>
          <a:p>
            <a:pPr marL="0" indent="0">
              <a:buNone/>
            </a:pPr>
            <a:r>
              <a:rPr lang="en-US" sz="2000" b="1" dirty="0">
                <a:latin typeface="Lucida Console" pitchFamily="49" charset="0"/>
              </a:rPr>
              <a:t>// calculates distance in kilometers between locations</a:t>
            </a:r>
          </a:p>
          <a:p>
            <a:pPr marL="0" indent="0">
              <a:buNone/>
            </a:pPr>
            <a:r>
              <a:rPr lang="en-US" sz="2000" b="1" dirty="0">
                <a:latin typeface="Lucida Console" pitchFamily="49" charset="0"/>
              </a:rPr>
              <a:t>  return </a:t>
            </a:r>
            <a:r>
              <a:rPr lang="en-US" sz="2000" b="1" dirty="0" err="1">
                <a:latin typeface="Lucida Console" pitchFamily="49" charset="0"/>
              </a:rPr>
              <a:t>acos</a:t>
            </a:r>
            <a:r>
              <a:rPr lang="en-US" sz="2000" b="1" dirty="0">
                <a:latin typeface="Lucida Console" pitchFamily="49" charset="0"/>
              </a:rPr>
              <a:t>(sin(p1-&gt;</a:t>
            </a:r>
            <a:r>
              <a:rPr lang="en-US" sz="2000" b="1" dirty="0" err="1">
                <a:latin typeface="Lucida Console" pitchFamily="49" charset="0"/>
              </a:rPr>
              <a:t>Lat</a:t>
            </a:r>
            <a:r>
              <a:rPr lang="en-US" sz="2000" b="1" dirty="0">
                <a:latin typeface="Lucida Console" pitchFamily="49" charset="0"/>
              </a:rPr>
              <a:t>*PI/180)*</a:t>
            </a:r>
          </a:p>
          <a:p>
            <a:pPr marL="0" indent="0">
              <a:buNone/>
            </a:pPr>
            <a:r>
              <a:rPr lang="en-US" sz="2000" b="1" dirty="0">
                <a:latin typeface="Lucida Console" pitchFamily="49" charset="0"/>
              </a:rPr>
              <a:t>               sin(p2-&gt;</a:t>
            </a:r>
            <a:r>
              <a:rPr lang="en-US" sz="2000" b="1" dirty="0" err="1">
                <a:latin typeface="Lucida Console" pitchFamily="49" charset="0"/>
              </a:rPr>
              <a:t>Lat</a:t>
            </a:r>
            <a:r>
              <a:rPr lang="en-US" sz="2000" b="1" dirty="0">
                <a:latin typeface="Lucida Console" pitchFamily="49" charset="0"/>
              </a:rPr>
              <a:t>*PI/180) + </a:t>
            </a:r>
          </a:p>
          <a:p>
            <a:pPr marL="0" indent="0">
              <a:buNone/>
            </a:pPr>
            <a:r>
              <a:rPr lang="en-US" sz="2000" b="1" dirty="0">
                <a:latin typeface="Lucida Console" pitchFamily="49" charset="0"/>
              </a:rPr>
              <a:t>		    </a:t>
            </a:r>
            <a:r>
              <a:rPr lang="en-US" sz="2000" b="1" dirty="0" err="1">
                <a:latin typeface="Lucida Console" pitchFamily="49" charset="0"/>
              </a:rPr>
              <a:t>cos</a:t>
            </a:r>
            <a:r>
              <a:rPr lang="en-US" sz="2000" b="1" dirty="0">
                <a:latin typeface="Lucida Console" pitchFamily="49" charset="0"/>
              </a:rPr>
              <a:t>(p1-&gt;</a:t>
            </a:r>
            <a:r>
              <a:rPr lang="en-US" sz="2000" b="1" dirty="0" err="1">
                <a:latin typeface="Lucida Console" pitchFamily="49" charset="0"/>
              </a:rPr>
              <a:t>Lat</a:t>
            </a:r>
            <a:r>
              <a:rPr lang="en-US" sz="2000" b="1" dirty="0">
                <a:latin typeface="Lucida Console" pitchFamily="49" charset="0"/>
              </a:rPr>
              <a:t>*PI/180)*</a:t>
            </a:r>
            <a:r>
              <a:rPr lang="en-US" sz="2000" b="1" dirty="0" err="1">
                <a:latin typeface="Lucida Console" pitchFamily="49" charset="0"/>
              </a:rPr>
              <a:t>cos</a:t>
            </a:r>
            <a:r>
              <a:rPr lang="en-US" sz="2000" b="1" dirty="0">
                <a:latin typeface="Lucida Console" pitchFamily="49" charset="0"/>
              </a:rPr>
              <a:t>(p2-&gt;</a:t>
            </a:r>
            <a:r>
              <a:rPr lang="en-US" sz="2000" b="1" dirty="0" err="1">
                <a:latin typeface="Lucida Console" pitchFamily="49" charset="0"/>
              </a:rPr>
              <a:t>Lat</a:t>
            </a:r>
            <a:r>
              <a:rPr lang="en-US" sz="2000" b="1" dirty="0">
                <a:latin typeface="Lucida Console" pitchFamily="49" charset="0"/>
              </a:rPr>
              <a:t>*PI/180)*</a:t>
            </a:r>
          </a:p>
          <a:p>
            <a:pPr marL="0" indent="0">
              <a:buNone/>
            </a:pPr>
            <a:r>
              <a:rPr lang="en-US" sz="2000" b="1" dirty="0">
                <a:latin typeface="Lucida Console" pitchFamily="49" charset="0"/>
              </a:rPr>
              <a:t>		    </a:t>
            </a:r>
            <a:r>
              <a:rPr lang="en-US" sz="2000" b="1" dirty="0" err="1">
                <a:latin typeface="Lucida Console" pitchFamily="49" charset="0"/>
              </a:rPr>
              <a:t>cos</a:t>
            </a:r>
            <a:r>
              <a:rPr lang="en-US" sz="2000" b="1" dirty="0">
                <a:latin typeface="Lucida Console" pitchFamily="49" charset="0"/>
              </a:rPr>
              <a:t>(p2-&gt;Lon*PI/180 - p1-&gt;Lon*PI/180)) * 6371;</a:t>
            </a:r>
          </a:p>
          <a:p>
            <a:pPr marL="0" indent="0">
              <a:buNone/>
            </a:pPr>
            <a:r>
              <a:rPr lang="en-US" sz="2000" b="1" dirty="0">
                <a:latin typeface="Lucida Console" pitchFamily="49" charset="0"/>
              </a:rPr>
              <a:t>}</a:t>
            </a:r>
          </a:p>
          <a:p>
            <a:pPr marL="0" indent="0">
              <a:buNone/>
            </a:pPr>
            <a:endParaRPr lang="en-US" sz="2000" b="1" dirty="0">
              <a:latin typeface="Lucida Console" pitchFamily="49" charset="0"/>
            </a:endParaRPr>
          </a:p>
          <a:p>
            <a:pPr marL="0" indent="0">
              <a:buNone/>
            </a:pPr>
            <a:endParaRPr lang="en-US" sz="2000" b="1" dirty="0">
              <a:latin typeface="Lucida Console" pitchFamily="49" charset="0"/>
            </a:endParaRPr>
          </a:p>
          <a:p>
            <a:pPr marL="0" indent="0">
              <a:buNone/>
            </a:pPr>
            <a:endParaRPr lang="en-US" sz="2000" b="1" dirty="0"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963336"/>
      </p:ext>
    </p:extLst>
  </p:cSld>
  <p:clrMapOvr>
    <a:masterClrMapping/>
  </p:clrMapOvr>
</p:sld>
</file>

<file path=ppt/theme/theme1.xml><?xml version="1.0" encoding="utf-8"?>
<a:theme xmlns:a="http://schemas.openxmlformats.org/drawingml/2006/main" name="Arm_PPT_Public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7" id="{BAEDCA4E-07D3-CF45-8582-069B713BBD79}" vid="{B429C1B6-4366-0543-9EF0-CA4016DA91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http://schemas.microsoft.com/office/infopath/2007/PartnerControls"/>
    <ds:schemaRef ds:uri="f2ad5090-61a8-4b8c-ab70-68f4ff4d1933"/>
    <ds:schemaRef ds:uri="c0950e01-db07-4e41-9c32-b7a8e9fccc9b"/>
    <ds:schemaRef ds:uri="http://schemas.microsoft.com/sharepoint/v3"/>
    <ds:schemaRef ds:uri="http://schemas.microsoft.com/sharepoint/v3/fields"/>
  </ds:schemaRefs>
</ds:datastoreItem>
</file>

<file path=customXml/itemProps2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5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Arm_2021</Template>
  <TotalTime>65</TotalTime>
  <Words>2213</Words>
  <Application>Microsoft Office PowerPoint</Application>
  <PresentationFormat>Widescreen</PresentationFormat>
  <Paragraphs>256</Paragraphs>
  <Slides>23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Cambria Math</vt:lpstr>
      <vt:lpstr>Gill Sans MT</vt:lpstr>
      <vt:lpstr>Lucida Console</vt:lpstr>
      <vt:lpstr>Times New Roman</vt:lpstr>
      <vt:lpstr>Wingdings</vt:lpstr>
      <vt:lpstr>Arm_PPT_Public</vt:lpstr>
      <vt:lpstr>Programming for Power-Efficient Computing : High Level Techniques</vt:lpstr>
      <vt:lpstr>Learning Objectives</vt:lpstr>
      <vt:lpstr>Outline</vt:lpstr>
      <vt:lpstr>Low Power Computing</vt:lpstr>
      <vt:lpstr>Optimization &amp; The Software Development Process</vt:lpstr>
      <vt:lpstr>Optimization Risks</vt:lpstr>
      <vt:lpstr>High Level Optimizations: Do Less Work</vt:lpstr>
      <vt:lpstr>Example Program: “Nearby Points of Interest”</vt:lpstr>
      <vt:lpstr>Example Program: “Nearby Points of Interest” - Core Code: Calculate Distance</vt:lpstr>
      <vt:lpstr>Example Program: “Nearby Points of Interest”</vt:lpstr>
      <vt:lpstr>Distance Calculation</vt:lpstr>
      <vt:lpstr>Optimized Code</vt:lpstr>
      <vt:lpstr>Taking it Further</vt:lpstr>
      <vt:lpstr>Taking it Further</vt:lpstr>
      <vt:lpstr>Even More Optimized Code</vt:lpstr>
      <vt:lpstr>Better Algorithms – Search Example</vt:lpstr>
      <vt:lpstr>Making Searches Faster</vt:lpstr>
      <vt:lpstr>More Data Structures</vt:lpstr>
      <vt:lpstr>Optimization: Binary Search</vt:lpstr>
      <vt:lpstr>Use of Optimized Libraries</vt:lpstr>
      <vt:lpstr>Precision</vt:lpstr>
      <vt:lpstr>Open Source Software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Embedded Systems Design</dc:title>
  <dc:subject/>
  <dc:creator>Hubert Sumarno</dc:creator>
  <cp:keywords/>
  <dc:description/>
  <cp:lastModifiedBy>Oyinkuro Benafa</cp:lastModifiedBy>
  <cp:revision>5</cp:revision>
  <dcterms:created xsi:type="dcterms:W3CDTF">2021-07-30T09:18:53Z</dcterms:created>
  <dcterms:modified xsi:type="dcterms:W3CDTF">2021-11-18T10:41:45Z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